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72" r:id="rId3"/>
    <p:sldMasterId id="2147483664" r:id="rId4"/>
    <p:sldMasterId id="2147483668" r:id="rId5"/>
    <p:sldMasterId id="2147483696" r:id="rId6"/>
  </p:sldMasterIdLst>
  <p:notesMasterIdLst>
    <p:notesMasterId r:id="rId24"/>
  </p:notesMasterIdLst>
  <p:handoutMasterIdLst>
    <p:handoutMasterId r:id="rId25"/>
  </p:handoutMasterIdLst>
  <p:sldIdLst>
    <p:sldId id="397" r:id="rId7"/>
    <p:sldId id="436" r:id="rId8"/>
    <p:sldId id="438" r:id="rId9"/>
    <p:sldId id="439" r:id="rId10"/>
    <p:sldId id="445" r:id="rId11"/>
    <p:sldId id="443" r:id="rId12"/>
    <p:sldId id="442" r:id="rId13"/>
    <p:sldId id="392" r:id="rId14"/>
    <p:sldId id="437" r:id="rId15"/>
    <p:sldId id="444" r:id="rId16"/>
    <p:sldId id="450" r:id="rId17"/>
    <p:sldId id="448" r:id="rId18"/>
    <p:sldId id="449" r:id="rId19"/>
    <p:sldId id="451" r:id="rId20"/>
    <p:sldId id="453" r:id="rId21"/>
    <p:sldId id="452" r:id="rId22"/>
    <p:sldId id="454" r:id="rId2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dreux" initials="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D0D"/>
    <a:srgbClr val="C9D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0" autoAdjust="0"/>
    <p:restoredTop sz="96305" autoAdjust="0"/>
  </p:normalViewPr>
  <p:slideViewPr>
    <p:cSldViewPr snapToGrid="0">
      <p:cViewPr varScale="1">
        <p:scale>
          <a:sx n="74" d="100"/>
          <a:sy n="74" d="100"/>
        </p:scale>
        <p:origin x="63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05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lievre\OneDrive%20-%20F.N.M.F\Donnees\Plateforme%20participative\Outils%20de%20com\Dublin\Stats%20Pd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lievre\OneDrive%20-%20F.N.M.F\Donnees\Plateforme%20participative\Outils%20de%20com\Dublin\Stats%20Pdl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lievre\OneDrive%20-%20F.N.M.F\Donnees\Plateforme%20participative\Outils%20de%20com\Dublin\Stats%20Pdl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dirty="0" err="1">
                <a:solidFill>
                  <a:srgbClr val="002060"/>
                </a:solidFill>
              </a:rPr>
              <a:t>Number</a:t>
            </a:r>
            <a:r>
              <a:rPr lang="fr-FR" sz="1800" b="1" dirty="0">
                <a:solidFill>
                  <a:srgbClr val="002060"/>
                </a:solidFill>
              </a:rPr>
              <a:t> of </a:t>
            </a:r>
            <a:r>
              <a:rPr lang="fr-FR" sz="1800" b="1" dirty="0" err="1">
                <a:solidFill>
                  <a:srgbClr val="002060"/>
                </a:solidFill>
              </a:rPr>
              <a:t>likes</a:t>
            </a:r>
            <a:r>
              <a:rPr lang="fr-FR" sz="1800" b="1" dirty="0">
                <a:solidFill>
                  <a:srgbClr val="002060"/>
                </a:solidFill>
              </a:rPr>
              <a:t> </a:t>
            </a:r>
            <a:r>
              <a:rPr lang="fr-FR" sz="1800" b="1" dirty="0" smtClean="0">
                <a:solidFill>
                  <a:srgbClr val="002060"/>
                </a:solidFill>
              </a:rPr>
              <a:t>on Facebook: </a:t>
            </a:r>
            <a:r>
              <a:rPr lang="fr-FR" sz="1800" b="1" dirty="0">
                <a:solidFill>
                  <a:srgbClr val="002060"/>
                </a:solidFill>
              </a:rPr>
              <a:t>+ 126 %</a:t>
            </a:r>
          </a:p>
        </c:rich>
      </c:tx>
      <c:layout>
        <c:manualLayout>
          <c:xMode val="edge"/>
          <c:yMode val="edge"/>
          <c:x val="0.12937056618253964"/>
          <c:y val="3.9046442822940983E-3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E3C0186-29EE-4AEF-ADA4-C7E7EDB2ACB7}" type="VALUE">
                      <a:rPr lang="en-US" b="1"/>
                      <a:pPr/>
                      <a:t>[VALEUR]</a:t>
                    </a:fld>
                    <a:endParaRPr lang="fr-F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Feuil2!$A$3:$A$8</c:f>
              <c:strCache>
                <c:ptCount val="6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</c:strCache>
            </c:strRef>
          </c:cat>
          <c:val>
            <c:numRef>
              <c:f>Feuil2!$B$3:$B$8</c:f>
              <c:numCache>
                <c:formatCode>General</c:formatCode>
                <c:ptCount val="6"/>
                <c:pt idx="0">
                  <c:v>1972</c:v>
                </c:pt>
                <c:pt idx="1">
                  <c:v>2409</c:v>
                </c:pt>
                <c:pt idx="2">
                  <c:v>2924</c:v>
                </c:pt>
                <c:pt idx="3">
                  <c:v>3579</c:v>
                </c:pt>
                <c:pt idx="4">
                  <c:v>4109</c:v>
                </c:pt>
                <c:pt idx="5">
                  <c:v>4464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359296"/>
        <c:axId val="320362432"/>
      </c:lineChart>
      <c:catAx>
        <c:axId val="32035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0362432"/>
        <c:crosses val="autoZero"/>
        <c:auto val="1"/>
        <c:lblAlgn val="ctr"/>
        <c:lblOffset val="100"/>
        <c:noMultiLvlLbl val="0"/>
      </c:catAx>
      <c:valAx>
        <c:axId val="320362432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035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 smtClean="0">
                <a:solidFill>
                  <a:srgbClr val="002060"/>
                </a:solidFill>
              </a:rPr>
              <a:t>More than 20,000 </a:t>
            </a:r>
            <a:r>
              <a:rPr lang="en-US" sz="1800" b="1" baseline="0" dirty="0">
                <a:solidFill>
                  <a:srgbClr val="002060"/>
                </a:solidFill>
              </a:rPr>
              <a:t>followers </a:t>
            </a:r>
            <a:r>
              <a:rPr lang="en-US" sz="1800" b="1" baseline="0" dirty="0" smtClean="0">
                <a:solidFill>
                  <a:srgbClr val="002060"/>
                </a:solidFill>
              </a:rPr>
              <a:t>on </a:t>
            </a:r>
            <a:r>
              <a:rPr lang="en-US" sz="1800" b="1" baseline="0" dirty="0">
                <a:solidFill>
                  <a:srgbClr val="002060"/>
                </a:solidFill>
              </a:rPr>
              <a:t>Twitter</a:t>
            </a:r>
            <a:endParaRPr lang="en-US" sz="1800" b="1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04E3932-7D6F-478E-8FD8-2CCF45F49B19}" type="VALUE">
                      <a:rPr lang="en-US" b="1"/>
                      <a:pPr/>
                      <a:t>[VALEUR]</a:t>
                    </a:fld>
                    <a:endParaRPr lang="fr-F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Feuil2!$A$15:$A$20</c:f>
              <c:strCache>
                <c:ptCount val="6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</c:strCache>
            </c:strRef>
          </c:cat>
          <c:val>
            <c:numRef>
              <c:f>Feuil2!$B$15:$B$20</c:f>
              <c:numCache>
                <c:formatCode>General</c:formatCode>
                <c:ptCount val="6"/>
                <c:pt idx="0">
                  <c:v>17047</c:v>
                </c:pt>
                <c:pt idx="1">
                  <c:v>17847</c:v>
                </c:pt>
                <c:pt idx="2">
                  <c:v>18592</c:v>
                </c:pt>
                <c:pt idx="3">
                  <c:v>19224</c:v>
                </c:pt>
                <c:pt idx="4">
                  <c:v>19849</c:v>
                </c:pt>
                <c:pt idx="5">
                  <c:v>20452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359688"/>
        <c:axId val="320360080"/>
      </c:lineChart>
      <c:catAx>
        <c:axId val="32035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0360080"/>
        <c:crosses val="autoZero"/>
        <c:auto val="1"/>
        <c:lblAlgn val="ctr"/>
        <c:lblOffset val="100"/>
        <c:noMultiLvlLbl val="0"/>
      </c:catAx>
      <c:valAx>
        <c:axId val="320360080"/>
        <c:scaling>
          <c:orientation val="minMax"/>
          <c:min val="1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0359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71408879832434E-2"/>
          <c:y val="0.11390162506937339"/>
          <c:w val="0.88699303385302997"/>
          <c:h val="0.72147860778264705"/>
        </c:manualLayout>
      </c:layout>
      <c:lineChart>
        <c:grouping val="stacked"/>
        <c:varyColors val="0"/>
        <c:ser>
          <c:idx val="0"/>
          <c:order val="0"/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0542510772773597"/>
                  <c:y val="-6.0576915253555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6.3462355453906376E-3"/>
                  <c:y val="5.6350220428739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0.11588938150685613"/>
                  <c:y val="-2.397201581385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3.257034808476824E-2"/>
                  <c:y val="-6.6898373180338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Feuil1!$A$5:$A$30</c:f>
              <c:strCache>
                <c:ptCount val="26"/>
                <c:pt idx="0">
                  <c:v>5-11 déc.</c:v>
                </c:pt>
                <c:pt idx="1">
                  <c:v>12-18 déc.</c:v>
                </c:pt>
                <c:pt idx="2">
                  <c:v>19-25 déc.</c:v>
                </c:pt>
                <c:pt idx="3">
                  <c:v>26-1er Jan.</c:v>
                </c:pt>
                <c:pt idx="4">
                  <c:v>2-8 jan.</c:v>
                </c:pt>
                <c:pt idx="5">
                  <c:v>9-15 jan</c:v>
                </c:pt>
                <c:pt idx="6">
                  <c:v>16-22 jan.</c:v>
                </c:pt>
                <c:pt idx="7">
                  <c:v>23-29 janv</c:v>
                </c:pt>
                <c:pt idx="8">
                  <c:v>30-05 fév.</c:v>
                </c:pt>
                <c:pt idx="9">
                  <c:v>06-12 fév</c:v>
                </c:pt>
                <c:pt idx="10">
                  <c:v>13-19 fév</c:v>
                </c:pt>
                <c:pt idx="11">
                  <c:v>20-26 fév</c:v>
                </c:pt>
                <c:pt idx="12">
                  <c:v>27 fev-5 mars</c:v>
                </c:pt>
                <c:pt idx="13">
                  <c:v>6 mars-12 mars</c:v>
                </c:pt>
                <c:pt idx="14">
                  <c:v>13 mars-19 mars</c:v>
                </c:pt>
                <c:pt idx="15">
                  <c:v>20 mars-26 mars</c:v>
                </c:pt>
                <c:pt idx="16">
                  <c:v>27 mars-2 avril</c:v>
                </c:pt>
                <c:pt idx="17">
                  <c:v>3 avril-9 avril</c:v>
                </c:pt>
                <c:pt idx="18">
                  <c:v>10 avril- 16 avril</c:v>
                </c:pt>
                <c:pt idx="19">
                  <c:v>17 avril - 23 avril</c:v>
                </c:pt>
                <c:pt idx="20">
                  <c:v>24 avril - 30 avril</c:v>
                </c:pt>
                <c:pt idx="21">
                  <c:v>1er mai - 7 mai</c:v>
                </c:pt>
                <c:pt idx="22">
                  <c:v>8 - 14 mai</c:v>
                </c:pt>
                <c:pt idx="23">
                  <c:v>15-21 mai</c:v>
                </c:pt>
                <c:pt idx="24">
                  <c:v>22 - 28 mai</c:v>
                </c:pt>
                <c:pt idx="25">
                  <c:v>29 mai - 4 juin</c:v>
                </c:pt>
              </c:strCache>
            </c:strRef>
          </c:cat>
          <c:val>
            <c:numRef>
              <c:f>Feuil1!$C$5:$C$30</c:f>
              <c:numCache>
                <c:formatCode>#,##0</c:formatCode>
                <c:ptCount val="26"/>
                <c:pt idx="0">
                  <c:v>44919</c:v>
                </c:pt>
                <c:pt idx="1">
                  <c:v>73181</c:v>
                </c:pt>
                <c:pt idx="2">
                  <c:v>95066</c:v>
                </c:pt>
                <c:pt idx="3">
                  <c:v>108989</c:v>
                </c:pt>
                <c:pt idx="4">
                  <c:v>118089</c:v>
                </c:pt>
                <c:pt idx="5">
                  <c:v>125806</c:v>
                </c:pt>
                <c:pt idx="6">
                  <c:v>134373</c:v>
                </c:pt>
                <c:pt idx="7">
                  <c:v>141791</c:v>
                </c:pt>
                <c:pt idx="8">
                  <c:v>155509</c:v>
                </c:pt>
                <c:pt idx="9">
                  <c:v>178084</c:v>
                </c:pt>
                <c:pt idx="10">
                  <c:v>202092</c:v>
                </c:pt>
                <c:pt idx="11">
                  <c:v>243455</c:v>
                </c:pt>
                <c:pt idx="12">
                  <c:v>264520</c:v>
                </c:pt>
                <c:pt idx="13">
                  <c:v>283299</c:v>
                </c:pt>
                <c:pt idx="14">
                  <c:v>302653</c:v>
                </c:pt>
                <c:pt idx="15">
                  <c:v>321279</c:v>
                </c:pt>
                <c:pt idx="16">
                  <c:v>344086</c:v>
                </c:pt>
                <c:pt idx="17">
                  <c:v>367136</c:v>
                </c:pt>
                <c:pt idx="18">
                  <c:v>390925</c:v>
                </c:pt>
                <c:pt idx="19">
                  <c:v>466513</c:v>
                </c:pt>
                <c:pt idx="20">
                  <c:v>505015</c:v>
                </c:pt>
                <c:pt idx="21">
                  <c:v>513711</c:v>
                </c:pt>
                <c:pt idx="22">
                  <c:v>517224</c:v>
                </c:pt>
                <c:pt idx="23">
                  <c:v>519800</c:v>
                </c:pt>
                <c:pt idx="24">
                  <c:v>522051</c:v>
                </c:pt>
                <c:pt idx="25">
                  <c:v>523461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365176"/>
        <c:axId val="320363608"/>
      </c:lineChart>
      <c:catAx>
        <c:axId val="32036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0363608"/>
        <c:crosses val="autoZero"/>
        <c:auto val="1"/>
        <c:lblAlgn val="ctr"/>
        <c:lblOffset val="100"/>
        <c:noMultiLvlLbl val="0"/>
      </c:catAx>
      <c:valAx>
        <c:axId val="32036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 err="1" smtClean="0"/>
                  <a:t>Number</a:t>
                </a:r>
                <a:r>
                  <a:rPr lang="fr-FR" dirty="0" smtClean="0"/>
                  <a:t> of </a:t>
                </a:r>
                <a:r>
                  <a:rPr lang="fr-FR" dirty="0" err="1" smtClean="0"/>
                  <a:t>visitis</a:t>
                </a:r>
                <a:endParaRPr lang="fr-FR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036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072F5-901D-447B-8482-90E840AD631C}" type="datetime1">
              <a:rPr lang="fr-FR" smtClean="0"/>
              <a:t>19/06/2017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0CB92-0EB5-4A14-9E4F-775996D512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760674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8A752-C9D1-4D3B-8DF3-7DE54D150DBB}" type="datetime1">
              <a:rPr lang="fr-FR" smtClean="0"/>
              <a:t>19/06/2017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D7242-F319-436B-A98B-87F75941A32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0124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559302" y="1773238"/>
            <a:ext cx="7200900" cy="1655762"/>
          </a:xfrm>
          <a:prstGeom prst="rect">
            <a:avLst/>
          </a:prstGeom>
        </p:spPr>
        <p:txBody>
          <a:bodyPr/>
          <a:lstStyle>
            <a:lvl1pPr>
              <a:defRPr sz="2100" cap="all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559302" y="3860803"/>
            <a:ext cx="7200900" cy="1223963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1500" cap="all" baseline="0">
                <a:solidFill>
                  <a:srgbClr val="4D4D4D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pic>
        <p:nvPicPr>
          <p:cNvPr id="13" name="Picture 34" descr="MF_logotype_rouge"/>
          <p:cNvPicPr>
            <a:picLocks noChangeAspect="1" noChangeArrowheads="1"/>
          </p:cNvPicPr>
          <p:nvPr userDrawn="1"/>
        </p:nvPicPr>
        <p:blipFill>
          <a:blip r:embed="rId2" cstate="print"/>
          <a:srcRect l="16806" t="20830" r="16806" b="18452"/>
          <a:stretch>
            <a:fillRect/>
          </a:stretch>
        </p:blipFill>
        <p:spPr bwMode="auto">
          <a:xfrm>
            <a:off x="10410092" y="5835501"/>
            <a:ext cx="1193801" cy="83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5" descr="FOND_or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t="5134" b="17400"/>
          <a:stretch/>
        </p:blipFill>
        <p:spPr bwMode="auto">
          <a:xfrm>
            <a:off x="0" y="0"/>
            <a:ext cx="42422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"/>
          <p:cNvGrpSpPr>
            <a:grpSpLocks noChangeAspect="1"/>
          </p:cNvGrpSpPr>
          <p:nvPr userDrawn="1"/>
        </p:nvGrpSpPr>
        <p:grpSpPr>
          <a:xfrm>
            <a:off x="0" y="5372103"/>
            <a:ext cx="4248320" cy="1485897"/>
            <a:chOff x="-1018" y="5773738"/>
            <a:chExt cx="3186240" cy="1084262"/>
          </a:xfrm>
        </p:grpSpPr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4" cstate="print"/>
            <a:srcRect l="8639" t="5825" r="8042" b="5825"/>
            <a:stretch/>
          </p:blipFill>
          <p:spPr bwMode="auto">
            <a:xfrm>
              <a:off x="2158206" y="5773738"/>
              <a:ext cx="1027016" cy="108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68" t="8852" r="22451" b="13976"/>
            <a:stretch/>
          </p:blipFill>
          <p:spPr>
            <a:xfrm>
              <a:off x="1070834" y="5773739"/>
              <a:ext cx="1088895" cy="1084261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4" r="-1135" b="30926"/>
            <a:stretch/>
          </p:blipFill>
          <p:spPr>
            <a:xfrm>
              <a:off x="-1018" y="5773739"/>
              <a:ext cx="1089126" cy="1084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869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1969-AFAD-4DA1-8F33-B5447671EFEE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EE7-58A4-4515-8D36-EEF96A46BE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80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1969-AFAD-4DA1-8F33-B5447671EFEE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EE7-58A4-4515-8D36-EEF96A46BE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243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1969-AFAD-4DA1-8F33-B5447671EFEE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EE7-58A4-4515-8D36-EEF96A46BE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31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1969-AFAD-4DA1-8F33-B5447671EFEE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EE7-58A4-4515-8D36-EEF96A46BE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2264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1969-AFAD-4DA1-8F33-B5447671EFEE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EE7-58A4-4515-8D36-EEF96A46BE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11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C4A1-C8C0-43E1-9A5E-8672EC159BE6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96FF-1C61-4EBE-885A-BEB40BF277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07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C4A1-C8C0-43E1-9A5E-8672EC159BE6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96FF-1C61-4EBE-885A-BEB40BF277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8634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C4A1-C8C0-43E1-9A5E-8672EC159BE6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96FF-1C61-4EBE-885A-BEB40BF277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3073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C4A1-C8C0-43E1-9A5E-8672EC159BE6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96FF-1C61-4EBE-885A-BEB40BF277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723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C4A1-C8C0-43E1-9A5E-8672EC159BE6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96FF-1C61-4EBE-885A-BEB40BF277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057" cy="10933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727200" y="2006603"/>
            <a:ext cx="100584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marR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►"/>
              <a:tabLst/>
              <a:defRPr/>
            </a:lvl1pPr>
            <a:lvl2pPr marL="557213" marR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●"/>
              <a:tabLst/>
              <a:defRPr/>
            </a:lvl2pPr>
            <a:lvl3pPr marL="876300" marR="0" indent="-18454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charset="0"/>
              <a:buChar char="&gt;"/>
              <a:tabLst/>
              <a:defRPr/>
            </a:lvl3pPr>
            <a:lvl4pPr marL="1251347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/>
            </a:lvl4pPr>
            <a:lvl5pPr marL="1557338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/>
            </a:lvl5pPr>
          </a:lstStyle>
          <a:p>
            <a:pPr lvl="0"/>
            <a:r>
              <a:rPr lang="fr-FR" dirty="0" smtClean="0"/>
              <a:t>Cliquez pour modifier les styles du texte de masque</a:t>
            </a:r>
          </a:p>
          <a:p>
            <a:pPr lvl="1"/>
            <a:r>
              <a:rPr lang="fr-FR" dirty="0" smtClean="0"/>
              <a:t>Niveau 2</a:t>
            </a:r>
          </a:p>
          <a:p>
            <a:pPr lvl="2"/>
            <a:r>
              <a:rPr lang="fr-FR" dirty="0" smtClean="0"/>
              <a:t>Niveau 3</a:t>
            </a:r>
          </a:p>
          <a:p>
            <a:pPr lvl="3"/>
            <a:r>
              <a:rPr lang="fr-FR" dirty="0" smtClean="0"/>
              <a:t>Niveau 4</a:t>
            </a:r>
          </a:p>
          <a:p>
            <a:pPr lvl="4"/>
            <a:r>
              <a:rPr lang="fr-FR" dirty="0" smtClean="0"/>
              <a:t>Niveau 5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56369" y="188913"/>
            <a:ext cx="786976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 smtClean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0" y="6598800"/>
            <a:ext cx="11785600" cy="25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675" dirty="0" err="1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Make</a:t>
            </a:r>
            <a:r>
              <a:rPr lang="fr-FR" sz="675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fr-FR" sz="675" dirty="0" err="1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your</a:t>
            </a:r>
            <a:r>
              <a:rPr lang="fr-FR" sz="675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fr-FR" sz="675" dirty="0" err="1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mutual</a:t>
            </a:r>
            <a:r>
              <a:rPr lang="fr-FR" sz="675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 message</a:t>
            </a:r>
            <a:r>
              <a:rPr lang="fr-FR" sz="675" baseline="0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fr-FR" sz="675" baseline="0" dirty="0" err="1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matter</a:t>
            </a:r>
            <a:r>
              <a:rPr lang="fr-FR" sz="675" baseline="0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, 19-21 </a:t>
            </a:r>
            <a:r>
              <a:rPr lang="fr-FR" sz="675" baseline="0" dirty="0" err="1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June</a:t>
            </a:r>
            <a:r>
              <a:rPr lang="fr-FR" sz="675" baseline="0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 2017, Dublin, Ireland</a:t>
            </a:r>
            <a:endParaRPr lang="fr-FR" sz="675" dirty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11520000" y="6598800"/>
            <a:ext cx="672000" cy="1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8F8F38A-21A4-4D2E-ABC4-FBA6D58CC256}" type="slidenum">
              <a:rPr lang="fr-FR" sz="675" b="1">
                <a:solidFill>
                  <a:srgbClr val="4D4D4D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675" b="1" dirty="0">
              <a:solidFill>
                <a:srgbClr val="4D4D4D"/>
              </a:solidFill>
              <a:cs typeface="Arial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3" y="5527686"/>
            <a:ext cx="2262233" cy="107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4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C4A1-C8C0-43E1-9A5E-8672EC159BE6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96FF-1C61-4EBE-885A-BEB40BF277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6001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Réunion ARN – mai 2016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96FF-1C61-4EBE-885A-BEB40BF277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6153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C4A1-C8C0-43E1-9A5E-8672EC159BE6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96FF-1C61-4EBE-885A-BEB40BF277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423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C4A1-C8C0-43E1-9A5E-8672EC159BE6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96FF-1C61-4EBE-885A-BEB40BF277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084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C4A1-C8C0-43E1-9A5E-8672EC159BE6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96FF-1C61-4EBE-885A-BEB40BF277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477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C4A1-C8C0-43E1-9A5E-8672EC159BE6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96FF-1C61-4EBE-885A-BEB40BF277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121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559302" y="1773238"/>
            <a:ext cx="7200900" cy="1655762"/>
          </a:xfrm>
          <a:prstGeom prst="rect">
            <a:avLst/>
          </a:prstGeom>
        </p:spPr>
        <p:txBody>
          <a:bodyPr/>
          <a:lstStyle>
            <a:lvl1pPr>
              <a:defRPr sz="2100" cap="all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559302" y="3860803"/>
            <a:ext cx="7200900" cy="1223963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1500" cap="all" baseline="0">
                <a:solidFill>
                  <a:srgbClr val="4D4D4D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pic>
        <p:nvPicPr>
          <p:cNvPr id="13" name="Picture 34" descr="MF_logotype_rouge"/>
          <p:cNvPicPr>
            <a:picLocks noChangeAspect="1" noChangeArrowheads="1"/>
          </p:cNvPicPr>
          <p:nvPr userDrawn="1"/>
        </p:nvPicPr>
        <p:blipFill>
          <a:blip r:embed="rId2" cstate="print"/>
          <a:srcRect l="16806" t="20830" r="16806" b="18452"/>
          <a:stretch>
            <a:fillRect/>
          </a:stretch>
        </p:blipFill>
        <p:spPr bwMode="auto">
          <a:xfrm>
            <a:off x="9417052" y="5372103"/>
            <a:ext cx="248073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5" descr="FOND_or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37"/>
            <a:ext cx="432011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"/>
          <p:cNvGrpSpPr/>
          <p:nvPr userDrawn="1"/>
        </p:nvGrpSpPr>
        <p:grpSpPr>
          <a:xfrm>
            <a:off x="-1357" y="5773738"/>
            <a:ext cx="4323505" cy="1084262"/>
            <a:chOff x="-1018" y="5773738"/>
            <a:chExt cx="3242629" cy="1084262"/>
          </a:xfrm>
        </p:grpSpPr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4" cstate="print"/>
            <a:srcRect l="8639" t="5825" r="3467" b="5825"/>
            <a:stretch/>
          </p:blipFill>
          <p:spPr bwMode="auto">
            <a:xfrm>
              <a:off x="2158206" y="5773738"/>
              <a:ext cx="1083405" cy="108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68" t="8852" r="22451" b="13976"/>
            <a:stretch/>
          </p:blipFill>
          <p:spPr>
            <a:xfrm>
              <a:off x="1070834" y="5773739"/>
              <a:ext cx="1088895" cy="1084261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4" r="-1135" b="30926"/>
            <a:stretch/>
          </p:blipFill>
          <p:spPr>
            <a:xfrm>
              <a:off x="-1018" y="5773739"/>
              <a:ext cx="1089126" cy="1084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05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18102"/>
            <a:ext cx="12193057" cy="15119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727200" y="2006603"/>
            <a:ext cx="100584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marR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►"/>
              <a:tabLst/>
              <a:defRPr/>
            </a:lvl1pPr>
            <a:lvl2pPr marL="557213" marR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●"/>
              <a:tabLst/>
              <a:defRPr/>
            </a:lvl2pPr>
            <a:lvl3pPr marL="876300" marR="0" indent="-18454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charset="0"/>
              <a:buChar char="&gt;"/>
              <a:tabLst/>
              <a:defRPr/>
            </a:lvl3pPr>
            <a:lvl4pPr marL="1251347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/>
            </a:lvl4pPr>
            <a:lvl5pPr marL="1557338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/>
            </a:lvl5pPr>
          </a:lstStyle>
          <a:p>
            <a:pPr lvl="0"/>
            <a:r>
              <a:rPr lang="fr-FR" dirty="0" smtClean="0"/>
              <a:t>Cliquez pour modifier les styles du texte de masque</a:t>
            </a:r>
          </a:p>
          <a:p>
            <a:pPr lvl="1"/>
            <a:r>
              <a:rPr lang="fr-FR" dirty="0" smtClean="0"/>
              <a:t>Niveau 2</a:t>
            </a:r>
          </a:p>
          <a:p>
            <a:pPr lvl="2"/>
            <a:r>
              <a:rPr lang="fr-FR" dirty="0" smtClean="0"/>
              <a:t>Niveau 3</a:t>
            </a:r>
          </a:p>
          <a:p>
            <a:pPr lvl="3"/>
            <a:r>
              <a:rPr lang="fr-FR" dirty="0" smtClean="0"/>
              <a:t>Niveau 4</a:t>
            </a:r>
          </a:p>
          <a:p>
            <a:pPr lvl="4"/>
            <a:r>
              <a:rPr lang="fr-FR" dirty="0" smtClean="0"/>
              <a:t>Niveau 5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56369" y="188913"/>
            <a:ext cx="786976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 smtClean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0" y="6598800"/>
            <a:ext cx="955238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75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Réunion</a:t>
            </a:r>
            <a:r>
              <a:rPr lang="fr-FR" sz="675" baseline="0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 ARN – 12 mai 2016</a:t>
            </a:r>
            <a:endParaRPr lang="fr-FR" sz="675" dirty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11520000" y="6598800"/>
            <a:ext cx="672000" cy="1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8F8F38A-21A4-4D2E-ABC4-FBA6D58CC256}" type="slidenum">
              <a:rPr lang="fr-FR" sz="675" b="1">
                <a:solidFill>
                  <a:srgbClr val="4D4D4D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675" b="1" dirty="0">
              <a:solidFill>
                <a:srgbClr val="4D4D4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9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6351" y="96841"/>
            <a:ext cx="9717616" cy="52387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0167" y="1049338"/>
            <a:ext cx="10972800" cy="533241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buSzPct val="100000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52927" y="6594350"/>
            <a:ext cx="955238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75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Réunion</a:t>
            </a:r>
            <a:r>
              <a:rPr lang="fr-FR" sz="675" baseline="0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 ARN – 12 mai 2016</a:t>
            </a:r>
            <a:endParaRPr lang="fr-FR" sz="675" dirty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675" dirty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11520000" y="6598800"/>
            <a:ext cx="672000" cy="1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8F8F38A-21A4-4D2E-ABC4-FBA6D58CC256}" type="slidenum">
              <a:rPr lang="fr-FR" sz="675" b="1">
                <a:solidFill>
                  <a:srgbClr val="4D4D4D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675" b="1" dirty="0">
              <a:solidFill>
                <a:srgbClr val="4D4D4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1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559302" y="1773238"/>
            <a:ext cx="7200900" cy="1655762"/>
          </a:xfrm>
          <a:prstGeom prst="rect">
            <a:avLst/>
          </a:prstGeom>
        </p:spPr>
        <p:txBody>
          <a:bodyPr/>
          <a:lstStyle>
            <a:lvl1pPr>
              <a:defRPr sz="2100" cap="all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559302" y="3860803"/>
            <a:ext cx="7200900" cy="1223963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1500" cap="all" baseline="0">
                <a:solidFill>
                  <a:srgbClr val="4D4D4D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pic>
        <p:nvPicPr>
          <p:cNvPr id="13" name="Picture 34" descr="MF_logotype_rouge"/>
          <p:cNvPicPr>
            <a:picLocks noChangeAspect="1" noChangeArrowheads="1"/>
          </p:cNvPicPr>
          <p:nvPr userDrawn="1"/>
        </p:nvPicPr>
        <p:blipFill>
          <a:blip r:embed="rId2" cstate="print"/>
          <a:srcRect l="16806" t="20830" r="16806" b="18452"/>
          <a:stretch>
            <a:fillRect/>
          </a:stretch>
        </p:blipFill>
        <p:spPr bwMode="auto">
          <a:xfrm>
            <a:off x="9417052" y="5372103"/>
            <a:ext cx="248073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5" descr="FOND_or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37"/>
            <a:ext cx="432011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"/>
          <p:cNvGrpSpPr/>
          <p:nvPr userDrawn="1"/>
        </p:nvGrpSpPr>
        <p:grpSpPr>
          <a:xfrm>
            <a:off x="-1357" y="5773738"/>
            <a:ext cx="4323505" cy="1084262"/>
            <a:chOff x="-1018" y="5773738"/>
            <a:chExt cx="3242629" cy="1084262"/>
          </a:xfrm>
        </p:grpSpPr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4" cstate="print"/>
            <a:srcRect l="8639" t="5825" r="3467" b="5825"/>
            <a:stretch/>
          </p:blipFill>
          <p:spPr bwMode="auto">
            <a:xfrm>
              <a:off x="2158206" y="5773738"/>
              <a:ext cx="1083405" cy="108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68" t="8852" r="22451" b="13976"/>
            <a:stretch/>
          </p:blipFill>
          <p:spPr>
            <a:xfrm>
              <a:off x="1070834" y="5773739"/>
              <a:ext cx="1088895" cy="1084261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4" r="-1135" b="30926"/>
            <a:stretch/>
          </p:blipFill>
          <p:spPr>
            <a:xfrm>
              <a:off x="-1018" y="5773739"/>
              <a:ext cx="1089126" cy="1084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576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6351" y="96841"/>
            <a:ext cx="9717616" cy="52387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0167" y="1049338"/>
            <a:ext cx="10972800" cy="533241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buSzPct val="100000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5725" y="6598800"/>
            <a:ext cx="955238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675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Fehap – 26 janvier</a:t>
            </a:r>
            <a:r>
              <a:rPr lang="fr-FR" sz="675" baseline="0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 2017</a:t>
            </a:r>
            <a:endParaRPr lang="fr-FR" sz="675" dirty="0" smtClean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675" dirty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11520000" y="6598800"/>
            <a:ext cx="672000" cy="1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8F8F38A-21A4-4D2E-ABC4-FBA6D58CC256}" type="slidenum">
              <a:rPr lang="fr-FR" sz="675" b="1">
                <a:solidFill>
                  <a:srgbClr val="4D4D4D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675" b="1" dirty="0">
              <a:solidFill>
                <a:srgbClr val="4D4D4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9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18102"/>
            <a:ext cx="12193057" cy="15119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727200" y="2006603"/>
            <a:ext cx="100584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marR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►"/>
              <a:tabLst/>
              <a:defRPr/>
            </a:lvl1pPr>
            <a:lvl2pPr marL="557213" marR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●"/>
              <a:tabLst/>
              <a:defRPr/>
            </a:lvl2pPr>
            <a:lvl3pPr marL="876300" marR="0" indent="-18454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charset="0"/>
              <a:buChar char="&gt;"/>
              <a:tabLst/>
              <a:defRPr/>
            </a:lvl3pPr>
            <a:lvl4pPr marL="1251347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/>
            </a:lvl4pPr>
            <a:lvl5pPr marL="1557338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/>
            </a:lvl5pPr>
          </a:lstStyle>
          <a:p>
            <a:pPr lvl="0"/>
            <a:r>
              <a:rPr lang="fr-FR" dirty="0" smtClean="0"/>
              <a:t>Cliquez pour modifier les styles du texte de masque</a:t>
            </a:r>
          </a:p>
          <a:p>
            <a:pPr lvl="1"/>
            <a:r>
              <a:rPr lang="fr-FR" dirty="0" smtClean="0"/>
              <a:t>Niveau 2</a:t>
            </a:r>
          </a:p>
          <a:p>
            <a:pPr lvl="2"/>
            <a:r>
              <a:rPr lang="fr-FR" dirty="0" smtClean="0"/>
              <a:t>Niveau 3</a:t>
            </a:r>
          </a:p>
          <a:p>
            <a:pPr lvl="3"/>
            <a:r>
              <a:rPr lang="fr-FR" dirty="0" smtClean="0"/>
              <a:t>Niveau 4</a:t>
            </a:r>
          </a:p>
          <a:p>
            <a:pPr lvl="4"/>
            <a:r>
              <a:rPr lang="fr-FR" dirty="0" smtClean="0"/>
              <a:t>Niveau 5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56369" y="188913"/>
            <a:ext cx="786976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 smtClean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0" y="6598800"/>
            <a:ext cx="955238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675" dirty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11520000" y="6598800"/>
            <a:ext cx="672000" cy="1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8F8F38A-21A4-4D2E-ABC4-FBA6D58CC256}" type="slidenum">
              <a:rPr lang="fr-FR" sz="675" b="1">
                <a:solidFill>
                  <a:srgbClr val="4D4D4D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675" b="1" dirty="0">
              <a:solidFill>
                <a:srgbClr val="4D4D4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0167" y="1049338"/>
            <a:ext cx="10972800" cy="533241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buSzPct val="100000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0" y="6598800"/>
            <a:ext cx="955238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75" dirty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Intervention de François Rauch – Codir DS 11 avril 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675" dirty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11520000" y="6598800"/>
            <a:ext cx="672000" cy="1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8F8F38A-21A4-4D2E-ABC4-FBA6D58CC256}" type="slidenum">
              <a:rPr lang="fr-FR" sz="675" b="1">
                <a:solidFill>
                  <a:srgbClr val="4D4D4D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675" b="1" dirty="0">
              <a:solidFill>
                <a:srgbClr val="4D4D4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3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559302" y="1773238"/>
            <a:ext cx="7200900" cy="1655762"/>
          </a:xfrm>
          <a:prstGeom prst="rect">
            <a:avLst/>
          </a:prstGeom>
        </p:spPr>
        <p:txBody>
          <a:bodyPr/>
          <a:lstStyle>
            <a:lvl1pPr>
              <a:defRPr sz="2100" cap="all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559302" y="3860803"/>
            <a:ext cx="7200900" cy="1223963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1500" cap="all" baseline="0">
                <a:solidFill>
                  <a:srgbClr val="4D4D4D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pic>
        <p:nvPicPr>
          <p:cNvPr id="13" name="Picture 34" descr="MF_logotype_rouge"/>
          <p:cNvPicPr>
            <a:picLocks noChangeAspect="1" noChangeArrowheads="1"/>
          </p:cNvPicPr>
          <p:nvPr userDrawn="1"/>
        </p:nvPicPr>
        <p:blipFill>
          <a:blip r:embed="rId2" cstate="print"/>
          <a:srcRect l="16806" t="20830" r="16806" b="18452"/>
          <a:stretch>
            <a:fillRect/>
          </a:stretch>
        </p:blipFill>
        <p:spPr bwMode="auto">
          <a:xfrm>
            <a:off x="9417052" y="5372103"/>
            <a:ext cx="248073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5" descr="FOND_or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37"/>
            <a:ext cx="432011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"/>
          <p:cNvGrpSpPr/>
          <p:nvPr userDrawn="1"/>
        </p:nvGrpSpPr>
        <p:grpSpPr>
          <a:xfrm>
            <a:off x="-1357" y="5773738"/>
            <a:ext cx="4323505" cy="1084262"/>
            <a:chOff x="-1018" y="5773738"/>
            <a:chExt cx="3242629" cy="1084262"/>
          </a:xfrm>
        </p:grpSpPr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4" cstate="print"/>
            <a:srcRect l="8639" t="5825" r="3467" b="5825"/>
            <a:stretch/>
          </p:blipFill>
          <p:spPr bwMode="auto">
            <a:xfrm>
              <a:off x="2158206" y="5773738"/>
              <a:ext cx="1083405" cy="108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68" t="8852" r="22451" b="13976"/>
            <a:stretch/>
          </p:blipFill>
          <p:spPr>
            <a:xfrm>
              <a:off x="1070834" y="5773739"/>
              <a:ext cx="1088895" cy="1084261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4" r="-1135" b="30926"/>
            <a:stretch/>
          </p:blipFill>
          <p:spPr>
            <a:xfrm>
              <a:off x="-1018" y="5773739"/>
              <a:ext cx="1089126" cy="1084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74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18102"/>
            <a:ext cx="12193057" cy="15119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727200" y="2006603"/>
            <a:ext cx="100584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marR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►"/>
              <a:tabLst/>
              <a:defRPr/>
            </a:lvl1pPr>
            <a:lvl2pPr marL="557213" marR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●"/>
              <a:tabLst/>
              <a:defRPr/>
            </a:lvl2pPr>
            <a:lvl3pPr marL="876300" marR="0" indent="-18454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charset="0"/>
              <a:buChar char="&gt;"/>
              <a:tabLst/>
              <a:defRPr/>
            </a:lvl3pPr>
            <a:lvl4pPr marL="1251347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/>
            </a:lvl4pPr>
            <a:lvl5pPr marL="1557338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/>
            </a:lvl5pPr>
          </a:lstStyle>
          <a:p>
            <a:pPr lvl="0"/>
            <a:r>
              <a:rPr lang="fr-FR" dirty="0" smtClean="0"/>
              <a:t>Cliquez pour modifier les styles du texte de masque</a:t>
            </a:r>
          </a:p>
          <a:p>
            <a:pPr lvl="1"/>
            <a:r>
              <a:rPr lang="fr-FR" dirty="0" smtClean="0"/>
              <a:t>Niveau 2</a:t>
            </a:r>
          </a:p>
          <a:p>
            <a:pPr lvl="2"/>
            <a:r>
              <a:rPr lang="fr-FR" dirty="0" smtClean="0"/>
              <a:t>Niveau 3</a:t>
            </a:r>
          </a:p>
          <a:p>
            <a:pPr lvl="3"/>
            <a:r>
              <a:rPr lang="fr-FR" dirty="0" smtClean="0"/>
              <a:t>Niveau 4</a:t>
            </a:r>
          </a:p>
          <a:p>
            <a:pPr lvl="4"/>
            <a:r>
              <a:rPr lang="fr-FR" dirty="0" smtClean="0"/>
              <a:t>Niveau 5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56369" y="188913"/>
            <a:ext cx="786976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 smtClean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0" y="6598801"/>
            <a:ext cx="9552384" cy="2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75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Réunion ARN – mai 2016</a:t>
            </a:r>
            <a:endParaRPr lang="fr-FR" sz="675" dirty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11520000" y="6598800"/>
            <a:ext cx="672000" cy="1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8F8F38A-21A4-4D2E-ABC4-FBA6D58CC256}" type="slidenum">
              <a:rPr lang="fr-FR" sz="675" b="1">
                <a:solidFill>
                  <a:srgbClr val="4D4D4D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675" b="1" dirty="0">
              <a:solidFill>
                <a:srgbClr val="4D4D4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8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6351" y="96841"/>
            <a:ext cx="9717616" cy="52387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0167" y="1049338"/>
            <a:ext cx="10972800" cy="533241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buSzPct val="100000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5725" y="6598800"/>
            <a:ext cx="955238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75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Réunion ARN – 9</a:t>
            </a:r>
            <a:r>
              <a:rPr lang="fr-FR" sz="675" baseline="0" dirty="0" smtClean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 novembre 2016</a:t>
            </a:r>
            <a:endParaRPr lang="fr-FR" sz="675" dirty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675" dirty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11520000" y="6598800"/>
            <a:ext cx="672000" cy="1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8F8F38A-21A4-4D2E-ABC4-FBA6D58CC256}" type="slidenum">
              <a:rPr lang="fr-FR" sz="675" b="1">
                <a:solidFill>
                  <a:srgbClr val="4D4D4D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675" b="1" dirty="0">
              <a:solidFill>
                <a:srgbClr val="4D4D4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0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1969-AFAD-4DA1-8F33-B5447671EFEE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EE7-58A4-4515-8D36-EEF96A46BE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42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1969-AFAD-4DA1-8F33-B5447671EFEE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EE7-58A4-4515-8D36-EEF96A46BE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77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1969-AFAD-4DA1-8F33-B5447671EFEE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EE7-58A4-4515-8D36-EEF96A46BE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70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1969-AFAD-4DA1-8F33-B5447671EFEE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EE7-58A4-4515-8D36-EEF96A46BE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478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1969-AFAD-4DA1-8F33-B5447671EFEE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EE7-58A4-4515-8D36-EEF96A46BE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568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1969-AFAD-4DA1-8F33-B5447671EFEE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6EE7-58A4-4515-8D36-EEF96A46BE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665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8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057" cy="109331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0152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35000"/>
        <a:buFont typeface="Arial" charset="0"/>
        <a:buChar char="●"/>
        <a:defRPr sz="1800">
          <a:solidFill>
            <a:schemeClr val="tx1"/>
          </a:solidFill>
          <a:latin typeface="+mn-lt"/>
          <a:cs typeface="+mn-cs"/>
        </a:defRPr>
      </a:lvl2pPr>
      <a:lvl3pPr marL="876300" indent="-1845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25000"/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3pPr>
      <a:lvl4pPr marL="1251347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4pPr>
      <a:lvl5pPr marL="15573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5pPr>
      <a:lvl6pPr marL="19002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6pPr>
      <a:lvl7pPr marL="22431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7pPr>
      <a:lvl8pPr marL="25860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8pPr>
      <a:lvl9pPr marL="29289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91969-AFAD-4DA1-8F33-B5447671EFEE}" type="datetimeFigureOut">
              <a:rPr lang="fr-FR" smtClean="0"/>
              <a:t>19/06/2017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36EE7-58A4-4515-8D36-EEF96A46BE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36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Réunion ARN – mai 2016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996FF-1C61-4EBE-885A-BEB40BF277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4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51" descr="BANDEAU_LOGO_o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979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35000"/>
        <a:buFont typeface="Arial" charset="0"/>
        <a:buChar char="●"/>
        <a:defRPr sz="1800">
          <a:solidFill>
            <a:schemeClr val="tx1"/>
          </a:solidFill>
          <a:latin typeface="+mn-lt"/>
          <a:cs typeface="+mn-cs"/>
        </a:defRPr>
      </a:lvl2pPr>
      <a:lvl3pPr marL="876300" indent="-1845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25000"/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3pPr>
      <a:lvl4pPr marL="1251347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4pPr>
      <a:lvl5pPr marL="15573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5pPr>
      <a:lvl6pPr marL="19002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6pPr>
      <a:lvl7pPr marL="22431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7pPr>
      <a:lvl8pPr marL="25860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8pPr>
      <a:lvl9pPr marL="29289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51" descr="BANDEAU_LOGO_o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565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35000"/>
        <a:buFont typeface="Arial" charset="0"/>
        <a:buChar char="●"/>
        <a:defRPr sz="1800">
          <a:solidFill>
            <a:schemeClr val="tx1"/>
          </a:solidFill>
          <a:latin typeface="+mn-lt"/>
          <a:cs typeface="+mn-cs"/>
        </a:defRPr>
      </a:lvl2pPr>
      <a:lvl3pPr marL="876300" indent="-1845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25000"/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3pPr>
      <a:lvl4pPr marL="1251347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4pPr>
      <a:lvl5pPr marL="15573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5pPr>
      <a:lvl6pPr marL="19002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6pPr>
      <a:lvl7pPr marL="22431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7pPr>
      <a:lvl8pPr marL="25860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8pPr>
      <a:lvl9pPr marL="29289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51" descr="BANDEAU_LOGO_o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92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35000"/>
        <a:buFont typeface="Arial" charset="0"/>
        <a:buChar char="●"/>
        <a:defRPr sz="1800">
          <a:solidFill>
            <a:schemeClr val="tx1"/>
          </a:solidFill>
          <a:latin typeface="+mn-lt"/>
          <a:cs typeface="+mn-cs"/>
        </a:defRPr>
      </a:lvl2pPr>
      <a:lvl3pPr marL="876300" indent="-1845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25000"/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3pPr>
      <a:lvl4pPr marL="1251347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4pPr>
      <a:lvl5pPr marL="15573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5pPr>
      <a:lvl6pPr marL="19002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6pPr>
      <a:lvl7pPr marL="22431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7pPr>
      <a:lvl8pPr marL="25860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8pPr>
      <a:lvl9pPr marL="2928938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95389" y="6048075"/>
            <a:ext cx="5400675" cy="724376"/>
          </a:xfrm>
        </p:spPr>
        <p:txBody>
          <a:bodyPr/>
          <a:lstStyle/>
          <a:p>
            <a:pPr algn="ctr"/>
            <a:r>
              <a:rPr lang="fr-FR" sz="1200" b="1" dirty="0" smtClean="0"/>
              <a:t>PASCAL </a:t>
            </a:r>
            <a:r>
              <a:rPr lang="fr-FR" sz="1200" b="1" dirty="0" err="1" smtClean="0"/>
              <a:t>LELIÈvre</a:t>
            </a:r>
            <a:r>
              <a:rPr lang="fr-FR" sz="1200" b="1" dirty="0" smtClean="0"/>
              <a:t>, </a:t>
            </a:r>
            <a:r>
              <a:rPr lang="en-US" sz="1200" b="1" dirty="0"/>
              <a:t>Assistant to the Director Communications and </a:t>
            </a:r>
            <a:r>
              <a:rPr lang="en-US" sz="1200" b="1" dirty="0" smtClean="0"/>
              <a:t>Information – AMICE/ICMIF, 20 June 2017</a:t>
            </a:r>
            <a:endParaRPr lang="fr-FR" sz="1200" b="1" dirty="0"/>
          </a:p>
          <a:p>
            <a:pPr algn="ctr"/>
            <a:endParaRPr lang="fr-FR" sz="12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89" y="365570"/>
            <a:ext cx="6660987" cy="31538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95389" y="3677982"/>
            <a:ext cx="6921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An interactive </a:t>
            </a:r>
            <a:r>
              <a:rPr lang="fr-FR" sz="3200" b="1" dirty="0" err="1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fr-FR" sz="3200" b="1" dirty="0" err="1" smtClean="0">
                <a:solidFill>
                  <a:schemeClr val="tx2">
                    <a:lumMod val="75000"/>
                  </a:schemeClr>
                </a:solidFill>
              </a:rPr>
              <a:t>latform</a:t>
            </a:r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give</a:t>
            </a: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health</a:t>
            </a: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its</a:t>
            </a: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rightful place </a:t>
            </a:r>
            <a:endParaRPr lang="fr-FR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the French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presidential</a:t>
            </a: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3200" b="1" dirty="0" err="1">
                <a:solidFill>
                  <a:schemeClr val="tx2">
                    <a:lumMod val="75000"/>
                  </a:schemeClr>
                </a:solidFill>
              </a:rPr>
              <a:t>debate</a:t>
            </a:r>
            <a:endParaRPr lang="fr-F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1"/>
          <a:stretch/>
        </p:blipFill>
        <p:spPr>
          <a:xfrm flipH="1">
            <a:off x="2384371" y="4437714"/>
            <a:ext cx="1913971" cy="185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77" y="1869620"/>
            <a:ext cx="3030023" cy="2021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20551" y="1095375"/>
            <a:ext cx="11071449" cy="49279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Five candidates for the Presidency at the Rendezvous Place de la Santé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None/>
            </a:pPr>
            <a:r>
              <a:rPr lang="en-US" sz="2400" dirty="0" smtClean="0"/>
              <a:t>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12191999" cy="792162"/>
          </a:xfrm>
        </p:spPr>
        <p:txBody>
          <a:bodyPr/>
          <a:lstStyle/>
          <a:p>
            <a:r>
              <a:rPr lang="en-US" sz="2200" dirty="0" smtClean="0"/>
              <a:t>The success of the event ON 21 February</a:t>
            </a:r>
            <a:endParaRPr lang="en-US" sz="2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9" y="1869620"/>
            <a:ext cx="3577780" cy="238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42" y="1599032"/>
            <a:ext cx="6112983" cy="407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7" r="22985"/>
          <a:stretch/>
        </p:blipFill>
        <p:spPr>
          <a:xfrm>
            <a:off x="10364238" y="4558571"/>
            <a:ext cx="1715813" cy="201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6283" r="38074" b="12770"/>
          <a:stretch/>
        </p:blipFill>
        <p:spPr>
          <a:xfrm>
            <a:off x="4275537" y="5198997"/>
            <a:ext cx="1780578" cy="170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4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20550" y="1095374"/>
            <a:ext cx="10766649" cy="566372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Five candidates for the Presidency at the Rendezvous Place de la </a:t>
            </a:r>
            <a:r>
              <a:rPr lang="en-US" sz="2400" b="1" dirty="0" smtClean="0">
                <a:solidFill>
                  <a:srgbClr val="002060"/>
                </a:solidFill>
              </a:rPr>
              <a:t>Santé</a:t>
            </a:r>
            <a:endParaRPr lang="en-US" sz="2400" b="1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      </a:t>
            </a:r>
            <a:endParaRPr lang="en-US" sz="2200" dirty="0" smtClean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None/>
            </a:pPr>
            <a:r>
              <a:rPr lang="en-US" sz="2400" dirty="0" smtClean="0"/>
              <a:t> 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12191999" cy="792162"/>
          </a:xfrm>
        </p:spPr>
        <p:txBody>
          <a:bodyPr/>
          <a:lstStyle/>
          <a:p>
            <a:r>
              <a:rPr lang="en-US" sz="2200" dirty="0" smtClean="0"/>
              <a:t>The success of the event ON 21 February</a:t>
            </a:r>
            <a:endParaRPr lang="en-US" sz="2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2" y="4191958"/>
            <a:ext cx="2976563" cy="11010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7"/>
          <a:stretch/>
        </p:blipFill>
        <p:spPr>
          <a:xfrm>
            <a:off x="3143819" y="3915415"/>
            <a:ext cx="2278503" cy="2166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09" y="1567917"/>
            <a:ext cx="5290083" cy="529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120550" y="1630880"/>
            <a:ext cx="5055080" cy="160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marR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►"/>
              <a:tabLst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marR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●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876300" marR="0" indent="-18454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charset="0"/>
              <a:buChar char="&gt;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251347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557338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9002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2431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25860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29289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400" kern="0" dirty="0" smtClean="0">
                <a:solidFill>
                  <a:srgbClr val="002060"/>
                </a:solidFill>
              </a:rPr>
              <a:t>An opinion poll on French </a:t>
            </a:r>
            <a:r>
              <a:rPr lang="en-US" sz="2400" kern="0" dirty="0">
                <a:solidFill>
                  <a:srgbClr val="002060"/>
                </a:solidFill>
              </a:rPr>
              <a:t>people’s </a:t>
            </a:r>
            <a:r>
              <a:rPr lang="en-US" sz="2400" kern="0" dirty="0" smtClean="0">
                <a:solidFill>
                  <a:srgbClr val="002060"/>
                </a:solidFill>
              </a:rPr>
              <a:t>expectations for health and social </a:t>
            </a:r>
            <a:r>
              <a:rPr lang="en-US" sz="2400" kern="0" dirty="0">
                <a:solidFill>
                  <a:srgbClr val="002060"/>
                </a:solidFill>
              </a:rPr>
              <a:t>protection conducted by Harris Interactive </a:t>
            </a:r>
            <a:endParaRPr lang="en-US" sz="2400" kern="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charset="0"/>
              <a:buNone/>
            </a:pPr>
            <a:endParaRPr lang="en-US" sz="2400" kern="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charset="0"/>
              <a:buNone/>
            </a:pPr>
            <a:r>
              <a:rPr lang="en-US" sz="2400" kern="0" dirty="0" smtClean="0">
                <a:solidFill>
                  <a:srgbClr val="002060"/>
                </a:solidFill>
              </a:rPr>
              <a:t>        </a:t>
            </a:r>
            <a:endParaRPr lang="en-US" sz="2200" kern="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charset="0"/>
              <a:buNone/>
            </a:pPr>
            <a:r>
              <a:rPr lang="en-US" sz="2400" kern="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0341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88913"/>
            <a:ext cx="12191999" cy="792162"/>
          </a:xfrm>
        </p:spPr>
        <p:txBody>
          <a:bodyPr/>
          <a:lstStyle/>
          <a:p>
            <a:r>
              <a:rPr lang="en-US" sz="2200" dirty="0"/>
              <a:t>an event watched on </a:t>
            </a:r>
            <a:r>
              <a:rPr lang="en-US" sz="2200" dirty="0" smtClean="0"/>
              <a:t>the web and social Media</a:t>
            </a:r>
            <a:endParaRPr lang="fr-FR" sz="2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3650" y="1933306"/>
            <a:ext cx="3736870" cy="2776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marR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►"/>
              <a:tabLst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marR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●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876300" marR="0" indent="-18454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charset="0"/>
              <a:buChar char="&gt;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251347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557338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9002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2431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25860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29289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chemeClr val="tx1">
                  <a:lumMod val="75000"/>
                  <a:lumOff val="25000"/>
                </a:schemeClr>
              </a:buClr>
            </a:pPr>
            <a:endParaRPr lang="en-US" sz="2200" kern="0" dirty="0" smtClean="0"/>
          </a:p>
          <a:p>
            <a:pPr>
              <a:buClr>
                <a:srgbClr val="002060"/>
              </a:buClr>
            </a:pPr>
            <a:r>
              <a:rPr lang="en-US" sz="2200" kern="0" dirty="0" smtClean="0"/>
              <a:t>100,200 people exposed to the video streaming</a:t>
            </a:r>
          </a:p>
          <a:p>
            <a:pPr>
              <a:buClr>
                <a:srgbClr val="002060"/>
              </a:buClr>
            </a:pPr>
            <a:r>
              <a:rPr lang="en-US" sz="2200" kern="0" dirty="0" smtClean="0"/>
              <a:t>27,000 views</a:t>
            </a:r>
          </a:p>
          <a:p>
            <a:pPr>
              <a:buClr>
                <a:srgbClr val="002060"/>
              </a:buClr>
            </a:pPr>
            <a:r>
              <a:rPr lang="en-US" sz="2200" kern="0" dirty="0" smtClean="0"/>
              <a:t>1,000 comments</a:t>
            </a:r>
          </a:p>
          <a:p>
            <a:pPr>
              <a:buClr>
                <a:srgbClr val="002060"/>
              </a:buClr>
            </a:pPr>
            <a:r>
              <a:rPr lang="en-US" sz="2200" kern="0" dirty="0" smtClean="0"/>
              <a:t>674 interactions</a:t>
            </a:r>
          </a:p>
          <a:p>
            <a:pPr>
              <a:buClr>
                <a:srgbClr val="002060"/>
              </a:buClr>
            </a:pPr>
            <a:r>
              <a:rPr lang="en-US" sz="2200" kern="0" dirty="0" smtClean="0"/>
              <a:t>352 shares</a:t>
            </a:r>
            <a:endParaRPr lang="en-US" sz="2200" kern="0" dirty="0"/>
          </a:p>
        </p:txBody>
      </p:sp>
      <p:sp>
        <p:nvSpPr>
          <p:cNvPr id="8" name="Rectangle 7"/>
          <p:cNvSpPr/>
          <p:nvPr/>
        </p:nvSpPr>
        <p:spPr>
          <a:xfrm>
            <a:off x="4254569" y="1933306"/>
            <a:ext cx="3769315" cy="28869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2060"/>
              </a:buClr>
              <a:buFont typeface="Arial" charset="0"/>
              <a:buChar char="►"/>
            </a:pPr>
            <a:endParaRPr lang="en-US" sz="2200" dirty="0" smtClean="0"/>
          </a:p>
          <a:p>
            <a:pPr marL="342900" indent="-342900" eaLnBrk="0" hangingPunct="0">
              <a:spcBef>
                <a:spcPct val="20000"/>
              </a:spcBef>
              <a:buClr>
                <a:srgbClr val="002060"/>
              </a:buClr>
              <a:buFont typeface="Arial" charset="0"/>
              <a:buChar char="►"/>
            </a:pPr>
            <a:r>
              <a:rPr lang="en-US" sz="2200" dirty="0" smtClean="0"/>
              <a:t>24,000 views through Periscope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2060"/>
              </a:buClr>
              <a:buFont typeface="Arial" charset="0"/>
              <a:buChar char="►"/>
            </a:pPr>
            <a:r>
              <a:rPr lang="en-US" sz="2200" dirty="0" smtClean="0"/>
              <a:t>227,000 persons </a:t>
            </a:r>
            <a:br>
              <a:rPr lang="en-US" sz="2200" dirty="0" smtClean="0"/>
            </a:br>
            <a:r>
              <a:rPr lang="en-US" sz="2200" dirty="0" smtClean="0"/>
              <a:t>exposed to ours tweets on 21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February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2060"/>
              </a:buClr>
              <a:buFont typeface="Arial" charset="0"/>
              <a:buChar char="►"/>
            </a:pPr>
            <a:r>
              <a:rPr lang="en-US" sz="2200" dirty="0" smtClean="0"/>
              <a:t>1,300 retweets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►"/>
            </a:pP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8197933" y="1933306"/>
            <a:ext cx="3432550" cy="26653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002060"/>
              </a:buClr>
              <a:buFont typeface="Arial" charset="0"/>
              <a:buChar char="►"/>
            </a:pPr>
            <a:endParaRPr lang="en-US" sz="2200" dirty="0" smtClean="0"/>
          </a:p>
          <a:p>
            <a:pPr marL="342900" lvl="0" indent="-342900" eaLnBrk="0" hangingPunct="0">
              <a:spcBef>
                <a:spcPct val="20000"/>
              </a:spcBef>
              <a:buClr>
                <a:srgbClr val="002060"/>
              </a:buClr>
              <a:buFont typeface="Arial" charset="0"/>
              <a:buChar char="►"/>
            </a:pPr>
            <a:r>
              <a:rPr lang="en-US" sz="2200" dirty="0" smtClean="0"/>
              <a:t>5,134 views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2060"/>
              </a:buClr>
              <a:buFont typeface="Arial" charset="0"/>
              <a:buChar char="►"/>
            </a:pPr>
            <a:r>
              <a:rPr lang="en-US" sz="2200" dirty="0" smtClean="0"/>
              <a:t>Up to 592 simultaneous connections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2060"/>
              </a:buClr>
              <a:buFont typeface="Arial" charset="0"/>
              <a:buChar char="►"/>
            </a:pPr>
            <a:r>
              <a:rPr lang="en-US" sz="2200" dirty="0" smtClean="0"/>
              <a:t>24 minutes: average length of viewing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71616" y="5276266"/>
            <a:ext cx="3817808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</a:rPr>
              <a:t>PlacedelaSante.fr</a:t>
            </a:r>
            <a:endParaRPr lang="en-US" sz="2200" dirty="0" smtClean="0">
              <a:solidFill>
                <a:srgbClr val="C00000"/>
              </a:solidFill>
            </a:endParaRPr>
          </a:p>
          <a:p>
            <a:pPr lvl="0" algn="ctr"/>
            <a:r>
              <a:rPr lang="en-US" sz="2200" b="1" dirty="0" smtClean="0"/>
              <a:t>20,500 visits </a:t>
            </a:r>
          </a:p>
          <a:p>
            <a:pPr lvl="0" algn="ctr"/>
            <a:r>
              <a:rPr lang="en-US" sz="2200" dirty="0"/>
              <a:t>F</a:t>
            </a:r>
            <a:r>
              <a:rPr lang="en-US" sz="2200" dirty="0" smtClean="0"/>
              <a:t>ivefold of the daily traffic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03755" y="5276266"/>
            <a:ext cx="4277085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</a:rPr>
              <a:t>Mutualite.fr</a:t>
            </a:r>
          </a:p>
          <a:p>
            <a:pPr lvl="0" algn="ctr"/>
            <a:r>
              <a:rPr lang="en-US" sz="2200" b="1" dirty="0" smtClean="0"/>
              <a:t>7,300 visits </a:t>
            </a:r>
          </a:p>
          <a:p>
            <a:pPr lvl="0" algn="ctr"/>
            <a:r>
              <a:rPr lang="en-US" sz="2200" dirty="0" smtClean="0"/>
              <a:t>Doubling of the average traffic</a:t>
            </a:r>
            <a:endParaRPr lang="en-US" sz="220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2635" y="1092270"/>
            <a:ext cx="11903823" cy="55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marR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►"/>
              <a:tabLst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marR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●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876300" marR="0" indent="-18454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charset="0"/>
              <a:buChar char="&gt;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251347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557338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9002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2431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25860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29289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2400" b="1" kern="0" dirty="0" smtClean="0">
                <a:solidFill>
                  <a:srgbClr val="002060"/>
                </a:solidFill>
              </a:rPr>
              <a:t>350,000 people exposed to the event through our websites and social networks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601" y="1556259"/>
            <a:ext cx="698499" cy="69623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978" y="1540399"/>
            <a:ext cx="752214" cy="72794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314" y="1556259"/>
            <a:ext cx="1601787" cy="81654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650" y="5276266"/>
            <a:ext cx="1073150" cy="980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083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663" y="1199202"/>
            <a:ext cx="11945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350 items of media coverage: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newspapers and web (170), TV (76), and radios (99)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47373" y="4691399"/>
            <a:ext cx="2363520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France </a:t>
            </a:r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Inter, RTL, RMC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i-télé, LCI, BFM, Public Sénat, France 5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1214" y="4328762"/>
            <a:ext cx="3993252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Front page headline, 2 first pages dedicated to the place of health issues in the campaign, interview with President Beaudet, poll results, …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624" y="4497780"/>
            <a:ext cx="3179464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LCP and Public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Sénat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doubled their audience </a:t>
            </a:r>
          </a:p>
          <a:p>
            <a:pPr marL="0" lvl="1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with 350,000 viewers 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ntagone 7"/>
          <p:cNvSpPr/>
          <p:nvPr/>
        </p:nvSpPr>
        <p:spPr>
          <a:xfrm rot="5400000">
            <a:off x="4259593" y="2035123"/>
            <a:ext cx="2779113" cy="23114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 interviews </a:t>
            </a:r>
            <a:r>
              <a:rPr lang="fr-FR" sz="2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Mutualité Française </a:t>
            </a:r>
            <a:r>
              <a:rPr lang="fr-FR" sz="2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President</a:t>
            </a:r>
            <a:r>
              <a:rPr lang="fr-FR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Thierry </a:t>
            </a:r>
          </a:p>
          <a:p>
            <a:pPr algn="ctr"/>
            <a:r>
              <a:rPr lang="fr-FR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Beaudet</a:t>
            </a:r>
            <a:endParaRPr lang="fr-FR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ntagone 8"/>
          <p:cNvSpPr/>
          <p:nvPr/>
        </p:nvSpPr>
        <p:spPr>
          <a:xfrm rot="5400000">
            <a:off x="865603" y="1231222"/>
            <a:ext cx="2781507" cy="389526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transmission on</a:t>
            </a:r>
            <a:endParaRPr lang="en-US" sz="2200" b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LCP et Public </a:t>
            </a:r>
            <a:r>
              <a:rPr lang="en-US" sz="2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Sénat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channels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live shots 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BFMTV and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FranceTV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Info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agone 9"/>
          <p:cNvSpPr/>
          <p:nvPr/>
        </p:nvSpPr>
        <p:spPr>
          <a:xfrm rot="5400000">
            <a:off x="8176417" y="715393"/>
            <a:ext cx="2598288" cy="47625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0" y="188913"/>
            <a:ext cx="12191999" cy="792162"/>
          </a:xfrm>
        </p:spPr>
        <p:txBody>
          <a:bodyPr/>
          <a:lstStyle/>
          <a:p>
            <a:r>
              <a:rPr lang="en-US" sz="2200" dirty="0" smtClean="0"/>
              <a:t>A successful press coverage of the event</a:t>
            </a:r>
            <a:endParaRPr lang="fr-FR" sz="22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8028" t="5189" r="5371" b="27866"/>
          <a:stretch/>
        </p:blipFill>
        <p:spPr>
          <a:xfrm>
            <a:off x="7661214" y="2355211"/>
            <a:ext cx="3365501" cy="152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7475122" y="1885642"/>
            <a:ext cx="374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Figaro on </a:t>
            </a:r>
            <a:r>
              <a:rPr lang="en-US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 February</a:t>
            </a:r>
            <a:endParaRPr lang="en-US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5663" y="5560519"/>
            <a:ext cx="2509673" cy="10128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20" y="5675210"/>
            <a:ext cx="3872771" cy="97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599" y="1009252"/>
            <a:ext cx="11345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main topic at the evening news on                and</a:t>
            </a:r>
          </a:p>
        </p:txBody>
      </p: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0" y="188913"/>
            <a:ext cx="12191999" cy="792162"/>
          </a:xfrm>
        </p:spPr>
        <p:txBody>
          <a:bodyPr/>
          <a:lstStyle/>
          <a:p>
            <a:r>
              <a:rPr lang="en-US" sz="2200" dirty="0" smtClean="0"/>
              <a:t>A successful press coverage of the event</a:t>
            </a:r>
            <a:endParaRPr lang="fr-FR" sz="2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2052"/>
            <a:ext cx="4387353" cy="24404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75" y="4338719"/>
            <a:ext cx="4368802" cy="244379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08" y="1700678"/>
            <a:ext cx="4351631" cy="244866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61" y="1700678"/>
            <a:ext cx="4402086" cy="244866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r="17908"/>
          <a:stretch/>
        </p:blipFill>
        <p:spPr>
          <a:xfrm>
            <a:off x="99799" y="1700678"/>
            <a:ext cx="2670601" cy="244866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3"/>
          <a:stretch/>
        </p:blipFill>
        <p:spPr>
          <a:xfrm>
            <a:off x="9143999" y="4338719"/>
            <a:ext cx="2518023" cy="244379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990" y="841375"/>
            <a:ext cx="628610" cy="71013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2" b="35064"/>
          <a:stretch/>
        </p:blipFill>
        <p:spPr>
          <a:xfrm>
            <a:off x="8171890" y="1031274"/>
            <a:ext cx="1086409" cy="3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12192000" cy="792162"/>
          </a:xfrm>
        </p:spPr>
        <p:txBody>
          <a:bodyPr/>
          <a:lstStyle/>
          <a:p>
            <a:r>
              <a:rPr lang="fr-FR" sz="2200" dirty="0" smtClean="0"/>
              <a:t>Traffic on the Platform </a:t>
            </a:r>
            <a:endParaRPr lang="fr-FR" sz="22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517649"/>
              </p:ext>
            </p:extLst>
          </p:nvPr>
        </p:nvGraphicFramePr>
        <p:xfrm>
          <a:off x="164002" y="1114426"/>
          <a:ext cx="11031537" cy="548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728" y="4143375"/>
            <a:ext cx="6504804" cy="1525587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29581" y="1128713"/>
            <a:ext cx="9465958" cy="5556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PlacedelaSanté.fr: more than 520,000 visits within 6 months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None/>
            </a:pPr>
            <a:r>
              <a:rPr lang="en-US" sz="2400" dirty="0" smtClean="0"/>
              <a:t>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92420" y="4143375"/>
            <a:ext cx="6271419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marR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►"/>
              <a:tabLst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marR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●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876300" marR="0" indent="-18454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charset="0"/>
              <a:buChar char="&gt;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251347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557338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9002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2431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25860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29289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Time variation with traffic peaks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charset="0"/>
              <a:buNone/>
            </a:pPr>
            <a:r>
              <a:rPr lang="en-US" sz="2400" kern="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8432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20551" y="1095374"/>
            <a:ext cx="10467711" cy="4900979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Key learnings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400" dirty="0" smtClean="0">
                <a:solidFill>
                  <a:srgbClr val="002060"/>
                </a:solidFill>
              </a:rPr>
              <a:t>Mutualité Française is perceived as a </a:t>
            </a:r>
            <a:r>
              <a:rPr lang="en-US" sz="2400" dirty="0">
                <a:solidFill>
                  <a:srgbClr val="002060"/>
                </a:solidFill>
              </a:rPr>
              <a:t>major go-between </a:t>
            </a:r>
            <a:r>
              <a:rPr lang="en-US" sz="2400" dirty="0" smtClean="0">
                <a:solidFill>
                  <a:srgbClr val="002060"/>
                </a:solidFill>
              </a:rPr>
              <a:t>connecting policymakers with citizens’ priorities and hopes as far as health and social protection are concerned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400" dirty="0" smtClean="0">
                <a:solidFill>
                  <a:srgbClr val="002060"/>
                </a:solidFill>
              </a:rPr>
              <a:t>With Place de la Santé, Mutualité </a:t>
            </a:r>
            <a:r>
              <a:rPr lang="en-US" sz="2400" dirty="0" err="1" smtClean="0">
                <a:solidFill>
                  <a:srgbClr val="002060"/>
                </a:solidFill>
              </a:rPr>
              <a:t>Française</a:t>
            </a:r>
            <a:r>
              <a:rPr lang="en-US" sz="2400" dirty="0" smtClean="0">
                <a:solidFill>
                  <a:srgbClr val="002060"/>
                </a:solidFill>
              </a:rPr>
              <a:t> President, Thierry </a:t>
            </a:r>
            <a:r>
              <a:rPr lang="en-US" sz="2400" dirty="0" err="1" smtClean="0">
                <a:solidFill>
                  <a:srgbClr val="002060"/>
                </a:solidFill>
              </a:rPr>
              <a:t>Beaudet</a:t>
            </a:r>
            <a:r>
              <a:rPr lang="en-US" sz="2400" dirty="0" smtClean="0">
                <a:solidFill>
                  <a:srgbClr val="002060"/>
                </a:solidFill>
              </a:rPr>
              <a:t>, had the opportunity to establish a direct and personal contact with Emmanuel Macron before his election. This is an asset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400" dirty="0" smtClean="0">
                <a:solidFill>
                  <a:srgbClr val="002060"/>
                </a:solidFill>
              </a:rPr>
              <a:t>Mutualité Française has enhanced mutuals’ expertise and experience and </a:t>
            </a:r>
            <a:r>
              <a:rPr lang="en-US" sz="2400" dirty="0">
                <a:solidFill>
                  <a:srgbClr val="002060"/>
                </a:solidFill>
              </a:rPr>
              <a:t>has demonstrated its ability </a:t>
            </a:r>
            <a:r>
              <a:rPr lang="en-US" sz="2400" dirty="0" smtClean="0">
                <a:solidFill>
                  <a:srgbClr val="002060"/>
                </a:solidFill>
              </a:rPr>
              <a:t>to gather </a:t>
            </a:r>
            <a:r>
              <a:rPr lang="en-US" sz="2400" dirty="0">
                <a:solidFill>
                  <a:srgbClr val="002060"/>
                </a:solidFill>
              </a:rPr>
              <a:t>multiple partners around a joint </a:t>
            </a:r>
            <a:r>
              <a:rPr lang="en-US" sz="2400" dirty="0" smtClean="0">
                <a:solidFill>
                  <a:srgbClr val="002060"/>
                </a:solidFill>
              </a:rPr>
              <a:t>project.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12192000" cy="792162"/>
          </a:xfrm>
        </p:spPr>
        <p:txBody>
          <a:bodyPr/>
          <a:lstStyle/>
          <a:p>
            <a:r>
              <a:rPr lang="en-US" sz="2200" dirty="0" smtClean="0"/>
              <a:t>The lessons that can be drawn from our experience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175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20551" y="1095375"/>
            <a:ext cx="10400889" cy="420814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None/>
            </a:pPr>
            <a:r>
              <a:rPr lang="en-US" sz="2400" b="1" dirty="0">
                <a:solidFill>
                  <a:srgbClr val="002060"/>
                </a:solidFill>
              </a:rPr>
              <a:t>Next steps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400" dirty="0" smtClean="0">
                <a:solidFill>
                  <a:srgbClr val="002060"/>
                </a:solidFill>
              </a:rPr>
              <a:t>In September, the web platform PlacedelaSanté.fr is going to be integrated into the corporate website www.mutualite.fr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Place de la Santé will be a new brand for a kind of online think tank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It becomes the brand name of a series of events open to external stakeholders</a:t>
            </a:r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</a:pPr>
            <a:endParaRPr lang="en-US" sz="12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400" dirty="0" smtClean="0">
                <a:solidFill>
                  <a:srgbClr val="002060"/>
                </a:solidFill>
              </a:rPr>
              <a:t>The first brand platform of Mutualité </a:t>
            </a:r>
            <a:r>
              <a:rPr lang="en-US" sz="2400" dirty="0" err="1" smtClean="0">
                <a:solidFill>
                  <a:srgbClr val="002060"/>
                </a:solidFill>
              </a:rPr>
              <a:t>Française</a:t>
            </a:r>
            <a:r>
              <a:rPr lang="en-US" sz="2400" dirty="0" smtClean="0">
                <a:solidFill>
                  <a:srgbClr val="002060"/>
                </a:solidFill>
              </a:rPr>
              <a:t> will be operational by next October</a:t>
            </a:r>
            <a:endParaRPr lang="en-US" sz="1200" dirty="0" smtClean="0">
              <a:solidFill>
                <a:srgbClr val="002060"/>
              </a:solidFill>
            </a:endParaRPr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</a:pPr>
            <a:endParaRPr lang="en-US" sz="12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400" dirty="0" smtClean="0">
                <a:solidFill>
                  <a:srgbClr val="002060"/>
                </a:solidFill>
              </a:rPr>
              <a:t>A communication </a:t>
            </a:r>
            <a:r>
              <a:rPr lang="en-US" sz="2400" dirty="0">
                <a:solidFill>
                  <a:srgbClr val="002060"/>
                </a:solidFill>
              </a:rPr>
              <a:t>campaign </a:t>
            </a:r>
            <a:r>
              <a:rPr lang="en-US" sz="2400" dirty="0" smtClean="0">
                <a:solidFill>
                  <a:srgbClr val="002060"/>
                </a:solidFill>
              </a:rPr>
              <a:t>focused on the mutual identity is being prepared: mutuals’ activities </a:t>
            </a:r>
            <a:r>
              <a:rPr lang="en-US" sz="2400" dirty="0">
                <a:solidFill>
                  <a:srgbClr val="002060"/>
                </a:solidFill>
              </a:rPr>
              <a:t>and </a:t>
            </a:r>
            <a:r>
              <a:rPr lang="en-US" sz="2400" dirty="0" smtClean="0">
                <a:solidFill>
                  <a:srgbClr val="002060"/>
                </a:solidFill>
              </a:rPr>
              <a:t>their members’ commitment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12192000" cy="792162"/>
          </a:xfrm>
        </p:spPr>
        <p:txBody>
          <a:bodyPr/>
          <a:lstStyle/>
          <a:p>
            <a:r>
              <a:rPr lang="en-US" sz="2200" dirty="0" smtClean="0"/>
              <a:t>The lessons that can be drawn from our experience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906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72369" y="1118524"/>
            <a:ext cx="11565302" cy="4900979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A problematic context 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400" dirty="0" smtClean="0"/>
              <a:t>The 2017 presidential debate was likely to focus on topics </a:t>
            </a:r>
            <a:r>
              <a:rPr lang="en-US" sz="2400" dirty="0"/>
              <a:t>very popular with the media </a:t>
            </a:r>
            <a:r>
              <a:rPr lang="en-US" sz="2400" dirty="0" smtClean="0"/>
              <a:t>such as immigration, unemployment or </a:t>
            </a:r>
            <a:r>
              <a:rPr lang="en-US" sz="2400" dirty="0"/>
              <a:t>the fight against </a:t>
            </a:r>
            <a:r>
              <a:rPr lang="en-US" sz="2400" dirty="0" smtClean="0"/>
              <a:t>terrorism</a:t>
            </a:r>
            <a:br>
              <a:rPr lang="en-US" sz="2400" dirty="0" smtClean="0"/>
            </a:br>
            <a:r>
              <a:rPr lang="en-US" sz="2400" b="1" dirty="0" smtClean="0"/>
              <a:t>&gt;&gt;&gt; </a:t>
            </a:r>
            <a:r>
              <a:rPr lang="en-US" sz="2400" dirty="0" smtClean="0"/>
              <a:t> In this context, how to give health its rightful place in public discussions?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400" dirty="0"/>
              <a:t> </a:t>
            </a:r>
            <a:r>
              <a:rPr lang="en-US" sz="2400" dirty="0" smtClean="0"/>
              <a:t>Mutualité Française is going through a period of political transition. The release of  a platform with proposals and demands would therefore </a:t>
            </a:r>
            <a:r>
              <a:rPr lang="en-US" sz="2400" dirty="0"/>
              <a:t>be </a:t>
            </a:r>
            <a:r>
              <a:rPr lang="en-US" sz="2400" dirty="0" smtClean="0"/>
              <a:t>premature</a:t>
            </a:r>
            <a:br>
              <a:rPr lang="en-US" sz="2400" dirty="0" smtClean="0"/>
            </a:br>
            <a:r>
              <a:rPr lang="en-US" sz="2400" b="1" dirty="0" smtClean="0"/>
              <a:t>&gt;&gt;&gt; </a:t>
            </a:r>
            <a:r>
              <a:rPr lang="en-US" sz="2400" dirty="0" smtClean="0"/>
              <a:t>What to say between now and our next Congress in June 2018?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400" dirty="0"/>
              <a:t> </a:t>
            </a:r>
            <a:r>
              <a:rPr lang="en-US" sz="2400" dirty="0" smtClean="0"/>
              <a:t>Our </a:t>
            </a:r>
            <a:r>
              <a:rPr lang="en-US" sz="2400" dirty="0" smtClean="0"/>
              <a:t>Department of </a:t>
            </a:r>
            <a:r>
              <a:rPr lang="en-US" sz="2400" dirty="0" smtClean="0"/>
              <a:t>Communications is preparing the first formal brand platform of Mutualité Française for the autumn 2017</a:t>
            </a:r>
            <a:br>
              <a:rPr lang="en-US" sz="2400" dirty="0" smtClean="0"/>
            </a:br>
            <a:r>
              <a:rPr lang="en-US" sz="2400" b="1" dirty="0" smtClean="0"/>
              <a:t>&gt;&gt;&gt; </a:t>
            </a:r>
            <a:r>
              <a:rPr lang="en-US" sz="2400" dirty="0" smtClean="0"/>
              <a:t>Can we speak while renewing our lexicon and reinventing </a:t>
            </a:r>
            <a:r>
              <a:rPr lang="en-US" sz="2400" dirty="0"/>
              <a:t>our modes of expression on our </a:t>
            </a:r>
            <a:r>
              <a:rPr lang="en-US" sz="2400" dirty="0" smtClean="0"/>
              <a:t>ideas, </a:t>
            </a:r>
            <a:r>
              <a:rPr lang="en-US" sz="2400" dirty="0"/>
              <a:t>activities and </a:t>
            </a:r>
            <a:r>
              <a:rPr lang="en-US" sz="2400" dirty="0" smtClean="0"/>
              <a:t>values? </a:t>
            </a:r>
            <a:endParaRPr lang="en-US" sz="24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12191999" cy="792162"/>
          </a:xfrm>
        </p:spPr>
        <p:txBody>
          <a:bodyPr/>
          <a:lstStyle/>
          <a:p>
            <a:r>
              <a:rPr lang="fr-FR" sz="2200" dirty="0" smtClean="0"/>
              <a:t>The background of "place de la </a:t>
            </a:r>
            <a:r>
              <a:rPr lang="fr-FR" sz="2200" dirty="0" err="1" smtClean="0"/>
              <a:t>sant֤É</a:t>
            </a:r>
            <a:r>
              <a:rPr lang="fr-FR" sz="2200" dirty="0" smtClean="0"/>
              <a:t>" </a:t>
            </a:r>
            <a:r>
              <a:rPr lang="fr-FR" sz="2200" dirty="0"/>
              <a:t> </a:t>
            </a:r>
            <a:r>
              <a:rPr lang="fr-FR" sz="2200" dirty="0" smtClean="0"/>
              <a:t>Project 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7399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20551" y="1095374"/>
            <a:ext cx="10467711" cy="4900979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Significant challenges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400" dirty="0" smtClean="0"/>
              <a:t>To be the voice of French people in terms of access to health care, the financing of social protection, </a:t>
            </a:r>
            <a:r>
              <a:rPr lang="en-US" sz="2400" dirty="0"/>
              <a:t>elderly </a:t>
            </a:r>
            <a:r>
              <a:rPr lang="en-US" sz="2400" dirty="0" smtClean="0"/>
              <a:t>people’s loss of autonomy, prevention and health promotion... 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400" dirty="0"/>
              <a:t> </a:t>
            </a:r>
            <a:r>
              <a:rPr lang="en-US" sz="2400" dirty="0" smtClean="0"/>
              <a:t>To affirm Mutualité Française’s legitimacy as the </a:t>
            </a:r>
            <a:r>
              <a:rPr lang="en-US" sz="2400" dirty="0"/>
              <a:t>leader </a:t>
            </a:r>
            <a:r>
              <a:rPr lang="en-US" sz="2400" dirty="0" smtClean="0"/>
              <a:t>in the field of complementary health insurance and </a:t>
            </a:r>
            <a:r>
              <a:rPr lang="en-US" sz="2400" dirty="0"/>
              <a:t>as a key </a:t>
            </a:r>
            <a:r>
              <a:rPr lang="en-US" sz="2400" dirty="0" smtClean="0"/>
              <a:t>stakeholder with the future new government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400" dirty="0"/>
              <a:t> </a:t>
            </a:r>
            <a:r>
              <a:rPr lang="en-US" sz="2400" dirty="0" smtClean="0"/>
              <a:t>To open up the mutualists movement to the world: to initiate new partnerships, to hear different voices, to explore new territories of innovation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12191999" cy="792162"/>
          </a:xfrm>
        </p:spPr>
        <p:txBody>
          <a:bodyPr/>
          <a:lstStyle/>
          <a:p>
            <a:r>
              <a:rPr lang="fr-FR" sz="2200" dirty="0" smtClean="0"/>
              <a:t>The background of "place de la </a:t>
            </a:r>
            <a:r>
              <a:rPr lang="fr-FR" sz="2200" dirty="0" err="1" smtClean="0"/>
              <a:t>sant֤É</a:t>
            </a:r>
            <a:r>
              <a:rPr lang="fr-FR" sz="2200" dirty="0" smtClean="0"/>
              <a:t>" </a:t>
            </a:r>
            <a:r>
              <a:rPr lang="fr-FR" sz="2200" dirty="0"/>
              <a:t> </a:t>
            </a:r>
            <a:r>
              <a:rPr lang="fr-FR" sz="2200" dirty="0" err="1" smtClean="0"/>
              <a:t>project</a:t>
            </a:r>
            <a:r>
              <a:rPr lang="fr-FR" sz="2200" dirty="0" smtClean="0"/>
              <a:t> 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2203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12192000" cy="792162"/>
          </a:xfrm>
        </p:spPr>
        <p:txBody>
          <a:bodyPr/>
          <a:lstStyle/>
          <a:p>
            <a:r>
              <a:rPr lang="fr-FR" sz="2200" dirty="0" smtClean="0"/>
              <a:t>Our solution: TO BUILD A web Platform: placedelasantE.FR</a:t>
            </a:r>
            <a:endParaRPr lang="fr-FR" sz="2200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9862"/>
            <a:ext cx="8376610" cy="5029201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635" y="4397619"/>
            <a:ext cx="3533775" cy="4191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88334" y="1529862"/>
            <a:ext cx="327560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marR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►"/>
              <a:tabLst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marR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●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876300" marR="0" indent="-18454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charset="0"/>
              <a:buChar char="&gt;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251347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557338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charset="0"/>
              <a:buChar char="&gt;"/>
              <a:tabLst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9002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2431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25860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292893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2400" b="1" kern="0" dirty="0" smtClean="0">
                <a:solidFill>
                  <a:srgbClr val="002060"/>
                </a:solidFill>
              </a:rPr>
              <a:t>“Health Square” </a:t>
            </a:r>
            <a:br>
              <a:rPr lang="en-US" sz="2400" b="1" kern="0" dirty="0" smtClean="0">
                <a:solidFill>
                  <a:srgbClr val="002060"/>
                </a:solidFill>
              </a:rPr>
            </a:br>
            <a:r>
              <a:rPr lang="en-US" sz="2400" b="1" kern="0" dirty="0" smtClean="0">
                <a:solidFill>
                  <a:srgbClr val="002060"/>
                </a:solidFill>
              </a:rPr>
              <a:t>is both…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400" b="1" kern="0" dirty="0">
                <a:solidFill>
                  <a:srgbClr val="002060"/>
                </a:solidFill>
              </a:rPr>
              <a:t> </a:t>
            </a:r>
            <a:r>
              <a:rPr lang="en-US" sz="2400" kern="0" dirty="0" smtClean="0"/>
              <a:t>A forum where citizens can debate about health issues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400" kern="0" dirty="0"/>
              <a:t> </a:t>
            </a:r>
            <a:r>
              <a:rPr lang="en-US" sz="2400" kern="0" dirty="0" smtClean="0"/>
              <a:t>A call to  candidates for the Presidency: what priority do you give </a:t>
            </a:r>
            <a:br>
              <a:rPr lang="en-US" sz="2400" kern="0" dirty="0" smtClean="0"/>
            </a:br>
            <a:r>
              <a:rPr lang="en-US" sz="2400" kern="0" dirty="0" smtClean="0"/>
              <a:t>to health issues in your programs?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kern="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b="1" kern="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endParaRPr lang="en-US" sz="2400" b="1" kern="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kern="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8455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20551" y="1095375"/>
            <a:ext cx="11071448" cy="3203909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The main tools </a:t>
            </a:r>
            <a:r>
              <a:rPr lang="en-US" b="1" dirty="0" smtClean="0">
                <a:solidFill>
                  <a:srgbClr val="002060"/>
                </a:solidFill>
              </a:rPr>
              <a:t>1/2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400" dirty="0" smtClean="0">
                <a:solidFill>
                  <a:srgbClr val="002060"/>
                </a:solidFill>
              </a:rPr>
              <a:t>A new website totally independent from the corporate website mutualite.fr</a:t>
            </a:r>
            <a:endParaRPr lang="en-US" sz="2200" dirty="0" smtClean="0"/>
          </a:p>
          <a:p>
            <a:pPr marL="685800" lvl="1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200" dirty="0" smtClean="0"/>
              <a:t>September 2016: call for tenders and selection of the web agency Toc </a:t>
            </a:r>
            <a:r>
              <a:rPr lang="en-US" sz="2200" dirty="0" err="1" smtClean="0"/>
              <a:t>Média</a:t>
            </a:r>
            <a:endParaRPr lang="en-US" sz="2200" dirty="0" smtClean="0"/>
          </a:p>
          <a:p>
            <a:pPr marL="685800" lvl="1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200" dirty="0" smtClean="0"/>
              <a:t>September – November </a:t>
            </a:r>
            <a:r>
              <a:rPr lang="en-US" sz="2200" dirty="0" smtClean="0"/>
              <a:t>2017: </a:t>
            </a:r>
            <a:r>
              <a:rPr lang="en-US" sz="2200" dirty="0" smtClean="0"/>
              <a:t>design and development</a:t>
            </a:r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</a:pPr>
            <a:endParaRPr lang="en-US" sz="1000" dirty="0" smtClean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A digital media plan to support the web traffic</a:t>
            </a:r>
          </a:p>
          <a:p>
            <a:pPr marL="642938" lvl="1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200" dirty="0" smtClean="0"/>
              <a:t>Target audience: news websites, higher socio-professional classes, social networks</a:t>
            </a:r>
          </a:p>
          <a:p>
            <a:pPr marL="642938" lvl="1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200" dirty="0" smtClean="0"/>
              <a:t>Purchase of keywords on Google</a:t>
            </a:r>
          </a:p>
          <a:p>
            <a:pPr marL="642938" lvl="1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endParaRPr lang="en-US" sz="1000" dirty="0" smtClean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None/>
            </a:pPr>
            <a:r>
              <a:rPr lang="en-US" sz="2400" dirty="0" smtClean="0"/>
              <a:t>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12917510" cy="792162"/>
          </a:xfrm>
        </p:spPr>
        <p:txBody>
          <a:bodyPr/>
          <a:lstStyle/>
          <a:p>
            <a:r>
              <a:rPr lang="fr-FR" sz="2200" dirty="0"/>
              <a:t>a </a:t>
            </a:r>
            <a:r>
              <a:rPr lang="fr-FR" sz="2200" dirty="0" err="1"/>
              <a:t>comprehensive</a:t>
            </a:r>
            <a:r>
              <a:rPr lang="fr-FR" sz="2200" dirty="0"/>
              <a:t> </a:t>
            </a:r>
            <a:r>
              <a:rPr lang="fr-FR" sz="2200" dirty="0" smtClean="0"/>
              <a:t>COMMUNICATIONS plan </a:t>
            </a:r>
            <a:r>
              <a:rPr lang="fr-FR" sz="2200" dirty="0" err="1" smtClean="0"/>
              <a:t>from</a:t>
            </a:r>
            <a:r>
              <a:rPr lang="fr-FR" sz="2200" dirty="0" smtClean="0"/>
              <a:t> </a:t>
            </a:r>
            <a:r>
              <a:rPr lang="fr-FR" sz="2200" dirty="0" err="1" smtClean="0"/>
              <a:t>dec</a:t>
            </a:r>
            <a:r>
              <a:rPr lang="fr-FR" sz="2200" dirty="0" smtClean="0"/>
              <a:t>. </a:t>
            </a:r>
            <a:r>
              <a:rPr lang="fr-FR" sz="2200" dirty="0" smtClean="0"/>
              <a:t>2016 </a:t>
            </a:r>
            <a:r>
              <a:rPr lang="fr-FR" sz="2200" dirty="0" smtClean="0"/>
              <a:t>to </a:t>
            </a:r>
            <a:r>
              <a:rPr lang="fr-FR" sz="2200" dirty="0" err="1" smtClean="0"/>
              <a:t>june</a:t>
            </a:r>
            <a:r>
              <a:rPr lang="fr-FR" sz="2200" dirty="0" smtClean="0"/>
              <a:t> </a:t>
            </a:r>
            <a:r>
              <a:rPr lang="fr-FR" sz="2200" dirty="0" smtClean="0"/>
              <a:t>2017</a:t>
            </a:r>
            <a:endParaRPr lang="fr-FR" sz="2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687" y="4299284"/>
            <a:ext cx="7499949" cy="14614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95" y="4465660"/>
            <a:ext cx="2820744" cy="110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20551" y="1095375"/>
            <a:ext cx="11071448" cy="1246772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The main tools </a:t>
            </a:r>
            <a:r>
              <a:rPr lang="en-US" b="1" dirty="0" smtClean="0">
                <a:solidFill>
                  <a:srgbClr val="002060"/>
                </a:solidFill>
              </a:rPr>
              <a:t>2/2</a:t>
            </a:r>
            <a:endParaRPr lang="en-US" dirty="0" smtClean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400" dirty="0" smtClean="0">
                <a:solidFill>
                  <a:srgbClr val="002060"/>
                </a:solidFill>
              </a:rPr>
              <a:t>Activity on social media corporate accounts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None/>
            </a:pPr>
            <a:r>
              <a:rPr lang="en-US" sz="2400" dirty="0" smtClean="0"/>
              <a:t>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343940"/>
              </p:ext>
            </p:extLst>
          </p:nvPr>
        </p:nvGraphicFramePr>
        <p:xfrm>
          <a:off x="6271170" y="2289911"/>
          <a:ext cx="5920829" cy="325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004236"/>
              </p:ext>
            </p:extLst>
          </p:nvPr>
        </p:nvGraphicFramePr>
        <p:xfrm>
          <a:off x="449179" y="2213811"/>
          <a:ext cx="5277853" cy="3404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852" y="3812147"/>
            <a:ext cx="1191545" cy="11876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4766" y="3812147"/>
            <a:ext cx="1227265" cy="1187676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12827000" cy="792162"/>
          </a:xfrm>
        </p:spPr>
        <p:txBody>
          <a:bodyPr/>
          <a:lstStyle/>
          <a:p>
            <a:r>
              <a:rPr lang="fr-FR" sz="2200" dirty="0"/>
              <a:t>a </a:t>
            </a:r>
            <a:r>
              <a:rPr lang="fr-FR" sz="2200" dirty="0" err="1"/>
              <a:t>comprehensive</a:t>
            </a:r>
            <a:r>
              <a:rPr lang="fr-FR" sz="2200" dirty="0"/>
              <a:t> </a:t>
            </a:r>
            <a:r>
              <a:rPr lang="fr-FR" sz="2200" dirty="0" smtClean="0"/>
              <a:t>COMMUNICATIONS plan </a:t>
            </a:r>
            <a:r>
              <a:rPr lang="fr-FR" sz="2200" dirty="0" err="1" smtClean="0"/>
              <a:t>from</a:t>
            </a:r>
            <a:r>
              <a:rPr lang="fr-FR" sz="2200" dirty="0" smtClean="0"/>
              <a:t> </a:t>
            </a:r>
            <a:r>
              <a:rPr lang="fr-FR" sz="2200" dirty="0" err="1" smtClean="0"/>
              <a:t>dec</a:t>
            </a:r>
            <a:r>
              <a:rPr lang="fr-FR" sz="2200" dirty="0" smtClean="0"/>
              <a:t>. </a:t>
            </a:r>
            <a:r>
              <a:rPr lang="fr-FR" sz="2200" dirty="0" smtClean="0"/>
              <a:t>2016 </a:t>
            </a:r>
            <a:r>
              <a:rPr lang="fr-FR" sz="2200" dirty="0" smtClean="0"/>
              <a:t>to </a:t>
            </a:r>
            <a:r>
              <a:rPr lang="fr-FR" sz="2200" dirty="0" err="1" smtClean="0"/>
              <a:t>june</a:t>
            </a:r>
            <a:r>
              <a:rPr lang="fr-FR" sz="2200" dirty="0" smtClean="0"/>
              <a:t> </a:t>
            </a:r>
            <a:r>
              <a:rPr lang="fr-FR" sz="2200" dirty="0" smtClean="0"/>
              <a:t>2017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42541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15044" y="981075"/>
            <a:ext cx="10467711" cy="4900979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Key steps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400" dirty="0" smtClean="0">
                <a:solidFill>
                  <a:srgbClr val="002060"/>
                </a:solidFill>
              </a:rPr>
              <a:t>1</a:t>
            </a:r>
            <a:r>
              <a:rPr lang="en-US" sz="2400" baseline="300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December 2016: the website PlacedelaSanté.fr is launched</a:t>
            </a:r>
          </a:p>
          <a:p>
            <a:pPr marL="685800" lvl="1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200" dirty="0" smtClean="0"/>
              <a:t>The candidates’ programs were </a:t>
            </a:r>
            <a:r>
              <a:rPr lang="en-US" sz="2200" dirty="0" err="1" smtClean="0"/>
              <a:t>analysed</a:t>
            </a:r>
            <a:r>
              <a:rPr lang="en-US" sz="2200" dirty="0" smtClean="0"/>
              <a:t> by Mutualité </a:t>
            </a:r>
            <a:r>
              <a:rPr lang="en-US" sz="2200" dirty="0" err="1" smtClean="0"/>
              <a:t>Française’s</a:t>
            </a:r>
            <a:r>
              <a:rPr lang="en-US" sz="2200" dirty="0" smtClean="0"/>
              <a:t> experts</a:t>
            </a:r>
          </a:p>
          <a:p>
            <a:pPr marL="685800" lvl="1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200" dirty="0" smtClean="0"/>
              <a:t>Articles and opinion pieces were published by our partner think tanks </a:t>
            </a:r>
          </a:p>
          <a:p>
            <a:pPr marL="685800" lvl="1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200" dirty="0"/>
              <a:t>Q</a:t>
            </a:r>
            <a:r>
              <a:rPr lang="en-US" sz="2200" dirty="0" smtClean="0"/>
              <a:t>uestions were posted on the website and shared on social media</a:t>
            </a:r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</a:pPr>
            <a:endParaRPr lang="en-US" sz="1000" dirty="0" smtClean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21 February 2017: </a:t>
            </a:r>
            <a:r>
              <a:rPr lang="en-US" sz="2400" dirty="0">
                <a:solidFill>
                  <a:srgbClr val="002060"/>
                </a:solidFill>
              </a:rPr>
              <a:t>the </a:t>
            </a:r>
            <a:r>
              <a:rPr lang="en-US" sz="2400" dirty="0" smtClean="0">
                <a:solidFill>
                  <a:srgbClr val="002060"/>
                </a:solidFill>
              </a:rPr>
              <a:t>public hearings of the candidates</a:t>
            </a:r>
          </a:p>
          <a:p>
            <a:pPr marL="642938" lvl="1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200" dirty="0" smtClean="0"/>
              <a:t>Five candidates were interviewed by the famous TV journalist Audrey Pulvar </a:t>
            </a:r>
          </a:p>
          <a:p>
            <a:pPr marL="642938" lvl="1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200" dirty="0" smtClean="0"/>
              <a:t>The program </a:t>
            </a:r>
            <a:r>
              <a:rPr lang="en-US" sz="2200" dirty="0" smtClean="0"/>
              <a:t>was </a:t>
            </a:r>
            <a:r>
              <a:rPr lang="en-US" sz="2200" dirty="0" smtClean="0"/>
              <a:t>live </a:t>
            </a:r>
            <a:r>
              <a:rPr lang="en-US" sz="2200" dirty="0" smtClean="0"/>
              <a:t>broadcasted on two news channels, La </a:t>
            </a:r>
            <a:r>
              <a:rPr lang="en-US" sz="2200" dirty="0" err="1" smtClean="0"/>
              <a:t>Chaîne</a:t>
            </a:r>
            <a:r>
              <a:rPr lang="en-US" sz="2200" dirty="0" smtClean="0"/>
              <a:t> </a:t>
            </a:r>
            <a:r>
              <a:rPr lang="en-US" sz="2200" dirty="0" err="1" smtClean="0"/>
              <a:t>Parlementaire</a:t>
            </a:r>
            <a:r>
              <a:rPr lang="en-US" sz="2200" dirty="0" smtClean="0"/>
              <a:t> and Public </a:t>
            </a:r>
            <a:r>
              <a:rPr lang="en-US" sz="2200" dirty="0" err="1" smtClean="0"/>
              <a:t>Sénat</a:t>
            </a:r>
            <a:r>
              <a:rPr lang="en-US" sz="2200" dirty="0" smtClean="0"/>
              <a:t>, with 350,000 viewers</a:t>
            </a:r>
          </a:p>
          <a:p>
            <a:pPr marL="642938" lvl="1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200" dirty="0"/>
              <a:t>191 </a:t>
            </a:r>
            <a:r>
              <a:rPr lang="en-US" sz="2200" dirty="0" smtClean="0"/>
              <a:t>journalists and 134 official personalities attended the event </a:t>
            </a:r>
            <a:endParaRPr lang="en-US" sz="2200" dirty="0"/>
          </a:p>
          <a:p>
            <a:pPr marL="642938" lvl="1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endParaRPr lang="en-US" sz="1000" dirty="0" smtClean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400" dirty="0" smtClean="0">
                <a:solidFill>
                  <a:srgbClr val="002060"/>
                </a:solidFill>
              </a:rPr>
              <a:t>17 March 2017: an open letter is addressed to the candidates</a:t>
            </a:r>
          </a:p>
          <a:p>
            <a:pPr marL="642938" lvl="1" indent="-34290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2200" dirty="0" smtClean="0"/>
              <a:t>Publication in the national and regional daily newspapers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None/>
            </a:pPr>
            <a:r>
              <a:rPr lang="en-US" sz="2400" dirty="0" smtClean="0"/>
              <a:t>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12827000" cy="792162"/>
          </a:xfrm>
        </p:spPr>
        <p:txBody>
          <a:bodyPr/>
          <a:lstStyle/>
          <a:p>
            <a:r>
              <a:rPr lang="fr-FR" sz="2200" dirty="0"/>
              <a:t>a </a:t>
            </a:r>
            <a:r>
              <a:rPr lang="fr-FR" sz="2200" dirty="0" err="1"/>
              <a:t>comprehensive</a:t>
            </a:r>
            <a:r>
              <a:rPr lang="fr-FR" sz="2200" dirty="0"/>
              <a:t> </a:t>
            </a:r>
            <a:r>
              <a:rPr lang="fr-FR" sz="2200" dirty="0" smtClean="0"/>
              <a:t>COMMUNICATIONS plan </a:t>
            </a:r>
            <a:r>
              <a:rPr lang="fr-FR" sz="2200" dirty="0" err="1" smtClean="0"/>
              <a:t>from</a:t>
            </a:r>
            <a:r>
              <a:rPr lang="fr-FR" sz="2200" dirty="0" smtClean="0"/>
              <a:t> </a:t>
            </a:r>
            <a:r>
              <a:rPr lang="fr-FR" sz="2200" dirty="0" err="1" smtClean="0"/>
              <a:t>dec</a:t>
            </a:r>
            <a:r>
              <a:rPr lang="fr-FR" sz="2200" dirty="0" smtClean="0"/>
              <a:t>. </a:t>
            </a:r>
            <a:r>
              <a:rPr lang="fr-FR" sz="2200" dirty="0" smtClean="0"/>
              <a:t>2016 </a:t>
            </a:r>
            <a:r>
              <a:rPr lang="fr-FR" sz="2200" dirty="0" smtClean="0"/>
              <a:t>to </a:t>
            </a:r>
            <a:r>
              <a:rPr lang="fr-FR" sz="2200" dirty="0" err="1" smtClean="0"/>
              <a:t>june</a:t>
            </a:r>
            <a:r>
              <a:rPr lang="fr-FR" sz="2200" dirty="0" smtClean="0"/>
              <a:t> </a:t>
            </a:r>
            <a:r>
              <a:rPr lang="fr-FR" sz="2200" dirty="0" smtClean="0"/>
              <a:t>2017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6895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12191999" cy="792162"/>
          </a:xfrm>
        </p:spPr>
        <p:txBody>
          <a:bodyPr/>
          <a:lstStyle/>
          <a:p>
            <a:r>
              <a:rPr lang="fr-FR" sz="2200" dirty="0" smtClean="0"/>
              <a:t>The </a:t>
            </a:r>
            <a:r>
              <a:rPr lang="fr-FR" sz="2200" dirty="0" err="1" smtClean="0"/>
              <a:t>platform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</a:t>
            </a:r>
            <a:r>
              <a:rPr lang="fr-FR" sz="2200" dirty="0" err="1" smtClean="0"/>
              <a:t>launched</a:t>
            </a:r>
            <a:r>
              <a:rPr lang="fr-FR" sz="2200" dirty="0" smtClean="0"/>
              <a:t> On 1 </a:t>
            </a:r>
            <a:r>
              <a:rPr lang="fr-FR" sz="2200" dirty="0" err="1" smtClean="0"/>
              <a:t>december</a:t>
            </a:r>
            <a:r>
              <a:rPr lang="fr-FR" sz="2200" dirty="0" smtClean="0"/>
              <a:t> in paris</a:t>
            </a:r>
            <a:endParaRPr lang="fr-FR" sz="2200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44" y="981075"/>
            <a:ext cx="6165003" cy="4113213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-555" t="16254" r="555" b="35431"/>
          <a:stretch/>
        </p:blipFill>
        <p:spPr>
          <a:xfrm>
            <a:off x="5270822" y="4660877"/>
            <a:ext cx="5849795" cy="194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15"/>
          <a:stretch/>
        </p:blipFill>
        <p:spPr>
          <a:xfrm>
            <a:off x="0" y="1140384"/>
            <a:ext cx="5758863" cy="320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77924" y="5094288"/>
            <a:ext cx="2254826" cy="17637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21611"/>
            <a:ext cx="4807685" cy="9350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t="923" r="7652" b="69975"/>
          <a:stretch/>
        </p:blipFill>
        <p:spPr>
          <a:xfrm>
            <a:off x="0" y="4423828"/>
            <a:ext cx="4575945" cy="141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70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C8vUCSxXUAA-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0" y="1227221"/>
            <a:ext cx="5565305" cy="5630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323" y="132171"/>
            <a:ext cx="3664382" cy="2645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117305" cy="792162"/>
          </a:xfrm>
        </p:spPr>
        <p:txBody>
          <a:bodyPr/>
          <a:lstStyle/>
          <a:p>
            <a:r>
              <a:rPr lang="fr-FR" sz="2200" dirty="0" smtClean="0"/>
              <a:t>A </a:t>
            </a:r>
            <a:r>
              <a:rPr lang="fr-FR" sz="2200" dirty="0" err="1" smtClean="0"/>
              <a:t>wide</a:t>
            </a:r>
            <a:r>
              <a:rPr lang="fr-FR" sz="2200" dirty="0" smtClean="0"/>
              <a:t> range of contents</a:t>
            </a:r>
            <a:endParaRPr lang="fr-FR" sz="2200" dirty="0"/>
          </a:p>
        </p:txBody>
      </p:sp>
      <p:sp>
        <p:nvSpPr>
          <p:cNvPr id="2" name="ZoneTexte 1"/>
          <p:cNvSpPr txBox="1"/>
          <p:nvPr/>
        </p:nvSpPr>
        <p:spPr>
          <a:xfrm>
            <a:off x="7769628" y="6488668"/>
            <a:ext cx="4051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346" y="2834372"/>
            <a:ext cx="5176682" cy="3865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69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MF_orange (ppt2007)">
  <a:themeElements>
    <a:clrScheme name="FNMF">
      <a:dk1>
        <a:sysClr val="windowText" lastClr="000000"/>
      </a:dk1>
      <a:lt1>
        <a:sysClr val="window" lastClr="FFFFFF"/>
      </a:lt1>
      <a:dk2>
        <a:srgbClr val="265A9A"/>
      </a:dk2>
      <a:lt2>
        <a:srgbClr val="EEECE1"/>
      </a:lt2>
      <a:accent1>
        <a:srgbClr val="E20025"/>
      </a:accent1>
      <a:accent2>
        <a:srgbClr val="E95D0E"/>
      </a:accent2>
      <a:accent3>
        <a:srgbClr val="E74C57"/>
      </a:accent3>
      <a:accent4>
        <a:srgbClr val="AC226A"/>
      </a:accent4>
      <a:accent5>
        <a:srgbClr val="4BACC6"/>
      </a:accent5>
      <a:accent6>
        <a:srgbClr val="70AD47"/>
      </a:accent6>
      <a:hlink>
        <a:srgbClr val="FFC000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ncip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13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D30228"/>
        </a:accent1>
        <a:accent2>
          <a:srgbClr val="D30228"/>
        </a:accent2>
        <a:accent3>
          <a:srgbClr val="FFFFFF"/>
        </a:accent3>
        <a:accent4>
          <a:srgbClr val="000000"/>
        </a:accent4>
        <a:accent5>
          <a:srgbClr val="E6AAAC"/>
        </a:accent5>
        <a:accent6>
          <a:srgbClr val="BF0223"/>
        </a:accent6>
        <a:hlink>
          <a:srgbClr val="D30228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14">
        <a:dk1>
          <a:srgbClr val="080808"/>
        </a:dk1>
        <a:lt1>
          <a:srgbClr val="FFFFFF"/>
        </a:lt1>
        <a:dk2>
          <a:srgbClr val="F8F8F8"/>
        </a:dk2>
        <a:lt2>
          <a:srgbClr val="808080"/>
        </a:lt2>
        <a:accent1>
          <a:srgbClr val="D30228"/>
        </a:accent1>
        <a:accent2>
          <a:srgbClr val="D30228"/>
        </a:accent2>
        <a:accent3>
          <a:srgbClr val="FFFFFF"/>
        </a:accent3>
        <a:accent4>
          <a:srgbClr val="060606"/>
        </a:accent4>
        <a:accent5>
          <a:srgbClr val="E6AAAC"/>
        </a:accent5>
        <a:accent6>
          <a:srgbClr val="BF0223"/>
        </a:accent6>
        <a:hlink>
          <a:srgbClr val="D30228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que_MF_orange.potx" id="{59303DBD-6D96-44C6-A592-6BCF27823E57}" vid="{19CE35E1-46D5-49C6-B83B-7A43EF2742B5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sque_MF_orange (ppt2007)">
  <a:themeElements>
    <a:clrScheme name="FNMF">
      <a:dk1>
        <a:sysClr val="windowText" lastClr="000000"/>
      </a:dk1>
      <a:lt1>
        <a:sysClr val="window" lastClr="FFFFFF"/>
      </a:lt1>
      <a:dk2>
        <a:srgbClr val="265A9A"/>
      </a:dk2>
      <a:lt2>
        <a:srgbClr val="EEECE1"/>
      </a:lt2>
      <a:accent1>
        <a:srgbClr val="E20025"/>
      </a:accent1>
      <a:accent2>
        <a:srgbClr val="E95D0E"/>
      </a:accent2>
      <a:accent3>
        <a:srgbClr val="E74C57"/>
      </a:accent3>
      <a:accent4>
        <a:srgbClr val="AC226A"/>
      </a:accent4>
      <a:accent5>
        <a:srgbClr val="4BACC6"/>
      </a:accent5>
      <a:accent6>
        <a:srgbClr val="70AD47"/>
      </a:accent6>
      <a:hlink>
        <a:srgbClr val="FFC000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ncip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13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D30228"/>
        </a:accent1>
        <a:accent2>
          <a:srgbClr val="D30228"/>
        </a:accent2>
        <a:accent3>
          <a:srgbClr val="FFFFFF"/>
        </a:accent3>
        <a:accent4>
          <a:srgbClr val="000000"/>
        </a:accent4>
        <a:accent5>
          <a:srgbClr val="E6AAAC"/>
        </a:accent5>
        <a:accent6>
          <a:srgbClr val="BF0223"/>
        </a:accent6>
        <a:hlink>
          <a:srgbClr val="D30228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14">
        <a:dk1>
          <a:srgbClr val="080808"/>
        </a:dk1>
        <a:lt1>
          <a:srgbClr val="FFFFFF"/>
        </a:lt1>
        <a:dk2>
          <a:srgbClr val="F8F8F8"/>
        </a:dk2>
        <a:lt2>
          <a:srgbClr val="808080"/>
        </a:lt2>
        <a:accent1>
          <a:srgbClr val="D30228"/>
        </a:accent1>
        <a:accent2>
          <a:srgbClr val="D30228"/>
        </a:accent2>
        <a:accent3>
          <a:srgbClr val="FFFFFF"/>
        </a:accent3>
        <a:accent4>
          <a:srgbClr val="060606"/>
        </a:accent4>
        <a:accent5>
          <a:srgbClr val="E6AAAC"/>
        </a:accent5>
        <a:accent6>
          <a:srgbClr val="BF0223"/>
        </a:accent6>
        <a:hlink>
          <a:srgbClr val="D30228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que_MF_orange.potx" id="{59303DBD-6D96-44C6-A592-6BCF27823E57}" vid="{19CE35E1-46D5-49C6-B83B-7A43EF2742B5}"/>
    </a:ext>
  </a:extLst>
</a:theme>
</file>

<file path=ppt/theme/theme5.xml><?xml version="1.0" encoding="utf-8"?>
<a:theme xmlns:a="http://schemas.openxmlformats.org/drawingml/2006/main" name="2_Masque_MF_orange (ppt2007)">
  <a:themeElements>
    <a:clrScheme name="FNMF">
      <a:dk1>
        <a:sysClr val="windowText" lastClr="000000"/>
      </a:dk1>
      <a:lt1>
        <a:sysClr val="window" lastClr="FFFFFF"/>
      </a:lt1>
      <a:dk2>
        <a:srgbClr val="265A9A"/>
      </a:dk2>
      <a:lt2>
        <a:srgbClr val="EEECE1"/>
      </a:lt2>
      <a:accent1>
        <a:srgbClr val="E20025"/>
      </a:accent1>
      <a:accent2>
        <a:srgbClr val="E95D0E"/>
      </a:accent2>
      <a:accent3>
        <a:srgbClr val="E74C57"/>
      </a:accent3>
      <a:accent4>
        <a:srgbClr val="AC226A"/>
      </a:accent4>
      <a:accent5>
        <a:srgbClr val="4BACC6"/>
      </a:accent5>
      <a:accent6>
        <a:srgbClr val="70AD47"/>
      </a:accent6>
      <a:hlink>
        <a:srgbClr val="FFC000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ncip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13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D30228"/>
        </a:accent1>
        <a:accent2>
          <a:srgbClr val="D30228"/>
        </a:accent2>
        <a:accent3>
          <a:srgbClr val="FFFFFF"/>
        </a:accent3>
        <a:accent4>
          <a:srgbClr val="000000"/>
        </a:accent4>
        <a:accent5>
          <a:srgbClr val="E6AAAC"/>
        </a:accent5>
        <a:accent6>
          <a:srgbClr val="BF0223"/>
        </a:accent6>
        <a:hlink>
          <a:srgbClr val="D30228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14">
        <a:dk1>
          <a:srgbClr val="080808"/>
        </a:dk1>
        <a:lt1>
          <a:srgbClr val="FFFFFF"/>
        </a:lt1>
        <a:dk2>
          <a:srgbClr val="F8F8F8"/>
        </a:dk2>
        <a:lt2>
          <a:srgbClr val="808080"/>
        </a:lt2>
        <a:accent1>
          <a:srgbClr val="D30228"/>
        </a:accent1>
        <a:accent2>
          <a:srgbClr val="D30228"/>
        </a:accent2>
        <a:accent3>
          <a:srgbClr val="FFFFFF"/>
        </a:accent3>
        <a:accent4>
          <a:srgbClr val="060606"/>
        </a:accent4>
        <a:accent5>
          <a:srgbClr val="E6AAAC"/>
        </a:accent5>
        <a:accent6>
          <a:srgbClr val="BF0223"/>
        </a:accent6>
        <a:hlink>
          <a:srgbClr val="D30228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que_MF_orange.potx" id="{59303DBD-6D96-44C6-A592-6BCF27823E57}" vid="{19CE35E1-46D5-49C6-B83B-7A43EF2742B5}"/>
    </a:ext>
  </a:extLst>
</a:theme>
</file>

<file path=ppt/theme/theme6.xml><?xml version="1.0" encoding="utf-8"?>
<a:theme xmlns:a="http://schemas.openxmlformats.org/drawingml/2006/main" name="3_Masque_MF_orange (ppt2007)">
  <a:themeElements>
    <a:clrScheme name="FNMF">
      <a:dk1>
        <a:sysClr val="windowText" lastClr="000000"/>
      </a:dk1>
      <a:lt1>
        <a:sysClr val="window" lastClr="FFFFFF"/>
      </a:lt1>
      <a:dk2>
        <a:srgbClr val="265A9A"/>
      </a:dk2>
      <a:lt2>
        <a:srgbClr val="EEECE1"/>
      </a:lt2>
      <a:accent1>
        <a:srgbClr val="E20025"/>
      </a:accent1>
      <a:accent2>
        <a:srgbClr val="E95D0E"/>
      </a:accent2>
      <a:accent3>
        <a:srgbClr val="E74C57"/>
      </a:accent3>
      <a:accent4>
        <a:srgbClr val="AC226A"/>
      </a:accent4>
      <a:accent5>
        <a:srgbClr val="4BACC6"/>
      </a:accent5>
      <a:accent6>
        <a:srgbClr val="70AD47"/>
      </a:accent6>
      <a:hlink>
        <a:srgbClr val="FFC000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ncip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ncipal 13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D30228"/>
        </a:accent1>
        <a:accent2>
          <a:srgbClr val="D30228"/>
        </a:accent2>
        <a:accent3>
          <a:srgbClr val="FFFFFF"/>
        </a:accent3>
        <a:accent4>
          <a:srgbClr val="000000"/>
        </a:accent4>
        <a:accent5>
          <a:srgbClr val="E6AAAC"/>
        </a:accent5>
        <a:accent6>
          <a:srgbClr val="BF0223"/>
        </a:accent6>
        <a:hlink>
          <a:srgbClr val="D30228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ncipal 14">
        <a:dk1>
          <a:srgbClr val="080808"/>
        </a:dk1>
        <a:lt1>
          <a:srgbClr val="FFFFFF"/>
        </a:lt1>
        <a:dk2>
          <a:srgbClr val="F8F8F8"/>
        </a:dk2>
        <a:lt2>
          <a:srgbClr val="808080"/>
        </a:lt2>
        <a:accent1>
          <a:srgbClr val="D30228"/>
        </a:accent1>
        <a:accent2>
          <a:srgbClr val="D30228"/>
        </a:accent2>
        <a:accent3>
          <a:srgbClr val="FFFFFF"/>
        </a:accent3>
        <a:accent4>
          <a:srgbClr val="060606"/>
        </a:accent4>
        <a:accent5>
          <a:srgbClr val="E6AAAC"/>
        </a:accent5>
        <a:accent6>
          <a:srgbClr val="BF0223"/>
        </a:accent6>
        <a:hlink>
          <a:srgbClr val="D30228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que_MF_orange.potx" id="{59303DBD-6D96-44C6-A592-6BCF27823E57}" vid="{19CE35E1-46D5-49C6-B83B-7A43EF2742B5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877</Words>
  <Application>Microsoft Office PowerPoint</Application>
  <PresentationFormat>Grand écran</PresentationFormat>
  <Paragraphs>127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Masque_MF_orange (ppt2007)</vt:lpstr>
      <vt:lpstr>1_Conception personnalisée</vt:lpstr>
      <vt:lpstr>Conception personnalisée</vt:lpstr>
      <vt:lpstr>1_Masque_MF_orange (ppt2007)</vt:lpstr>
      <vt:lpstr>2_Masque_MF_orange (ppt2007)</vt:lpstr>
      <vt:lpstr>3_Masque_MF_orange (ppt2007)</vt:lpstr>
      <vt:lpstr>Présentation PowerPoint</vt:lpstr>
      <vt:lpstr>The background of "place de la sant֤É"  Project </vt:lpstr>
      <vt:lpstr>The background of "place de la sant֤É"  project </vt:lpstr>
      <vt:lpstr>Our solution: TO BUILD A web Platform: placedelasantE.FR</vt:lpstr>
      <vt:lpstr>a comprehensive COMMUNICATIONS plan from dec. 2016 to june 2017</vt:lpstr>
      <vt:lpstr>a comprehensive COMMUNICATIONS plan from dec. 2016 to june 2017</vt:lpstr>
      <vt:lpstr>a comprehensive COMMUNICATIONS plan from dec. 2016 to june 2017</vt:lpstr>
      <vt:lpstr>The platform is launched On 1 december in paris</vt:lpstr>
      <vt:lpstr>A wide range of contents</vt:lpstr>
      <vt:lpstr>The success of the event ON 21 February</vt:lpstr>
      <vt:lpstr>The success of the event ON 21 February</vt:lpstr>
      <vt:lpstr>an event watched on the web and social Media</vt:lpstr>
      <vt:lpstr>A successful press coverage of the event</vt:lpstr>
      <vt:lpstr>A successful press coverage of the event</vt:lpstr>
      <vt:lpstr>Traffic on the Platform </vt:lpstr>
      <vt:lpstr>The lessons that can be drawn from our experience</vt:lpstr>
      <vt:lpstr>The lessons that can be drawn from our experience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Ghislaine TRABACCHI</dc:creator>
  <cp:lastModifiedBy>Pascal LELIEVRE</cp:lastModifiedBy>
  <cp:revision>361</cp:revision>
  <cp:lastPrinted>2017-01-25T13:35:09Z</cp:lastPrinted>
  <dcterms:created xsi:type="dcterms:W3CDTF">2016-04-25T09:32:38Z</dcterms:created>
  <dcterms:modified xsi:type="dcterms:W3CDTF">2017-06-19T05:39:14Z</dcterms:modified>
</cp:coreProperties>
</file>