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5"/>
  </p:notesMasterIdLst>
  <p:handoutMasterIdLst>
    <p:handoutMasterId r:id="rId26"/>
  </p:handoutMasterIdLst>
  <p:sldIdLst>
    <p:sldId id="406" r:id="rId2"/>
    <p:sldId id="424" r:id="rId3"/>
    <p:sldId id="433" r:id="rId4"/>
    <p:sldId id="434" r:id="rId5"/>
    <p:sldId id="413" r:id="rId6"/>
    <p:sldId id="416" r:id="rId7"/>
    <p:sldId id="435" r:id="rId8"/>
    <p:sldId id="414" r:id="rId9"/>
    <p:sldId id="415" r:id="rId10"/>
    <p:sldId id="439" r:id="rId11"/>
    <p:sldId id="417" r:id="rId12"/>
    <p:sldId id="436" r:id="rId13"/>
    <p:sldId id="418" r:id="rId14"/>
    <p:sldId id="437" r:id="rId15"/>
    <p:sldId id="419" r:id="rId16"/>
    <p:sldId id="420" r:id="rId17"/>
    <p:sldId id="440" r:id="rId18"/>
    <p:sldId id="421" r:id="rId19"/>
    <p:sldId id="422" r:id="rId20"/>
    <p:sldId id="423" r:id="rId21"/>
    <p:sldId id="438" r:id="rId22"/>
    <p:sldId id="441" r:id="rId23"/>
    <p:sldId id="442"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71147" autoAdjust="0"/>
  </p:normalViewPr>
  <p:slideViewPr>
    <p:cSldViewPr>
      <p:cViewPr varScale="1">
        <p:scale>
          <a:sx n="42" d="100"/>
          <a:sy n="42" d="100"/>
        </p:scale>
        <p:origin x="1186" y="53"/>
      </p:cViewPr>
      <p:guideLst>
        <p:guide orient="horz" pos="2160"/>
        <p:guide pos="2880"/>
      </p:guideLst>
    </p:cSldViewPr>
  </p:slideViewPr>
  <p:notesTextViewPr>
    <p:cViewPr>
      <p:scale>
        <a:sx n="1" d="1"/>
        <a:sy n="1" d="1"/>
      </p:scale>
      <p:origin x="0" y="0"/>
    </p:cViewPr>
  </p:notesTextViewPr>
  <p:sorterViewPr>
    <p:cViewPr>
      <p:scale>
        <a:sx n="100" d="100"/>
        <a:sy n="100" d="100"/>
      </p:scale>
      <p:origin x="0" y="52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6411"/>
          </a:xfrm>
          <a:prstGeom prst="rect">
            <a:avLst/>
          </a:prstGeom>
        </p:spPr>
        <p:txBody>
          <a:bodyPr vert="horz" lIns="91440" tIns="45720" rIns="91440" bIns="45720" rtlCol="0"/>
          <a:lstStyle>
            <a:lvl1pPr algn="r">
              <a:defRPr sz="1200"/>
            </a:lvl1pPr>
          </a:lstStyle>
          <a:p>
            <a:fld id="{BF203C6D-DB9A-4770-A34A-A46C1977FE99}" type="datetimeFigureOut">
              <a:rPr lang="en-GB" smtClean="0"/>
              <a:t>16/06/2017</a:t>
            </a:fld>
            <a:endParaRPr lang="en-GB"/>
          </a:p>
        </p:txBody>
      </p:sp>
      <p:sp>
        <p:nvSpPr>
          <p:cNvPr id="4" name="Footer Placeholder 3"/>
          <p:cNvSpPr>
            <a:spLocks noGrp="1"/>
          </p:cNvSpPr>
          <p:nvPr>
            <p:ph type="ftr" sz="quarter" idx="2"/>
          </p:nvPr>
        </p:nvSpPr>
        <p:spPr>
          <a:xfrm>
            <a:off x="0" y="9430092"/>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2"/>
            <a:ext cx="2945659" cy="496411"/>
          </a:xfrm>
          <a:prstGeom prst="rect">
            <a:avLst/>
          </a:prstGeom>
        </p:spPr>
        <p:txBody>
          <a:bodyPr vert="horz" lIns="91440" tIns="45720" rIns="91440" bIns="45720" rtlCol="0" anchor="b"/>
          <a:lstStyle>
            <a:lvl1pPr algn="r">
              <a:defRPr sz="1200"/>
            </a:lvl1pPr>
          </a:lstStyle>
          <a:p>
            <a:fld id="{86A57FBF-0D59-4283-874F-56AD30900DE8}" type="slidenum">
              <a:rPr lang="en-GB" smtClean="0"/>
              <a:t>‹#›</a:t>
            </a:fld>
            <a:endParaRPr lang="en-GB"/>
          </a:p>
        </p:txBody>
      </p:sp>
    </p:spTree>
    <p:extLst>
      <p:ext uri="{BB962C8B-B14F-4D97-AF65-F5344CB8AC3E}">
        <p14:creationId xmlns:p14="http://schemas.microsoft.com/office/powerpoint/2010/main" val="3077201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098" y="0"/>
            <a:ext cx="2944958" cy="496888"/>
          </a:xfrm>
          <a:prstGeom prst="rect">
            <a:avLst/>
          </a:prstGeom>
        </p:spPr>
        <p:txBody>
          <a:bodyPr vert="horz" lIns="91440" tIns="45720" rIns="91440" bIns="45720" rtlCol="0"/>
          <a:lstStyle>
            <a:lvl1pPr algn="r">
              <a:defRPr sz="1200"/>
            </a:lvl1pPr>
          </a:lstStyle>
          <a:p>
            <a:fld id="{6BFCFC3F-1859-4523-A020-41DED72485D1}" type="datetimeFigureOut">
              <a:rPr lang="en-GB" smtClean="0"/>
              <a:t>16/06/2017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606" y="4716464"/>
            <a:ext cx="5438464"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4958"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098" y="9429750"/>
            <a:ext cx="2944958" cy="496888"/>
          </a:xfrm>
          <a:prstGeom prst="rect">
            <a:avLst/>
          </a:prstGeom>
        </p:spPr>
        <p:txBody>
          <a:bodyPr vert="horz" lIns="91440" tIns="45720" rIns="91440" bIns="45720" rtlCol="0" anchor="b"/>
          <a:lstStyle>
            <a:lvl1pPr algn="r">
              <a:defRPr sz="1200"/>
            </a:lvl1pPr>
          </a:lstStyle>
          <a:p>
            <a:fld id="{8016739A-9426-4810-BF63-3B6C695B325D}" type="slidenum">
              <a:rPr lang="en-GB" smtClean="0"/>
              <a:t>‹#›</a:t>
            </a:fld>
            <a:endParaRPr lang="en-GB"/>
          </a:p>
        </p:txBody>
      </p:sp>
    </p:spTree>
    <p:extLst>
      <p:ext uri="{BB962C8B-B14F-4D97-AF65-F5344CB8AC3E}">
        <p14:creationId xmlns:p14="http://schemas.microsoft.com/office/powerpoint/2010/main" val="4257308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My name is Liz Green, I’m SVP at ICMIF and work closely with our CEO Shaun Tarbuck to deliver the global strategy for the cooperative and mutual insurance movement. </a:t>
            </a:r>
            <a:endParaRPr lang="en-GB" baseline="0" dirty="0" smtClean="0"/>
          </a:p>
          <a:p>
            <a:endParaRPr lang="en-GB" baseline="0" dirty="0" smtClean="0"/>
          </a:p>
          <a:p>
            <a:r>
              <a:rPr lang="en-GB" baseline="0" dirty="0" smtClean="0"/>
              <a:t>Together with our team of 20 staff in the UK - and our regional associations in Europe, the USA and of course Asia and Oceania – ICMIF is driven by one compelling and relentless purpose. It is our vision to protect more lives and livelihoods across the world by growing the cooperative and mutual insurance sector and increasing the number of household protected by 25million by 2020.</a:t>
            </a:r>
          </a:p>
          <a:p>
            <a:endParaRPr lang="en-GB" baseline="0" dirty="0" smtClean="0"/>
          </a:p>
          <a:p>
            <a:r>
              <a:rPr lang="en-GB" baseline="0" dirty="0" smtClean="0"/>
              <a:t>Our captivating mission has taken me around the world during the last five years, but this is </a:t>
            </a:r>
            <a:r>
              <a:rPr lang="en-GB" baseline="0" dirty="0" smtClean="0"/>
              <a:t>first time it has brought me to Ireland so </a:t>
            </a:r>
            <a:r>
              <a:rPr lang="en-GB" baseline="0" dirty="0" smtClean="0"/>
              <a:t>as you can imagine I am thrilled to be here in this beautiful </a:t>
            </a:r>
            <a:r>
              <a:rPr lang="en-GB" baseline="0" dirty="0" smtClean="0"/>
              <a:t>country. </a:t>
            </a:r>
          </a:p>
          <a:p>
            <a:endParaRPr lang="en-GB" baseline="0" dirty="0" smtClean="0"/>
          </a:p>
          <a:p>
            <a:r>
              <a:rPr lang="en-GB" baseline="0" dirty="0" smtClean="0"/>
              <a:t>Our </a:t>
            </a:r>
            <a:r>
              <a:rPr lang="en-GB" baseline="0" dirty="0" smtClean="0"/>
              <a:t>sector has also made some enormous steps forward in terms of its reputation and so during this presentation I would like to share with you some research and some activities that ICMIF has undertaken with its members to make the progress happen.</a:t>
            </a:r>
          </a:p>
          <a:p>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a:t>
            </a:fld>
            <a:endParaRPr lang="en-GB"/>
          </a:p>
        </p:txBody>
      </p:sp>
    </p:spTree>
    <p:extLst>
      <p:ext uri="{BB962C8B-B14F-4D97-AF65-F5344CB8AC3E}">
        <p14:creationId xmlns:p14="http://schemas.microsoft.com/office/powerpoint/2010/main" val="188596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While this improvements noted are pleasing, ICMIF’s work with the high profile opinion formers in the United Nations and Green Bonds Standard are likely to be having an impact on what the sector is becoming known for.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Mutual and cooperative insures would benefit from defining and clearly communicating their points of difference to help their national stakeholders recognised and understand their brands more easily.</a:t>
            </a:r>
          </a:p>
          <a:p>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10</a:t>
            </a:fld>
            <a:endParaRPr lang="en-GB"/>
          </a:p>
        </p:txBody>
      </p:sp>
    </p:spTree>
    <p:extLst>
      <p:ext uri="{BB962C8B-B14F-4D97-AF65-F5344CB8AC3E}">
        <p14:creationId xmlns:p14="http://schemas.microsoft.com/office/powerpoint/2010/main" val="3950693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 particularly</a:t>
            </a:r>
            <a:r>
              <a:rPr lang="en-GB" baseline="0" dirty="0" smtClean="0"/>
              <a:t> pleasing finding from this year’s research. It appears that the work that ICMIF and its members have been doing to increase awareness and understanding of the sector is having an impact. We can see in this in the fact that external influencers are now describing our values more widely and more effectively.</a:t>
            </a:r>
          </a:p>
          <a:p>
            <a:endParaRPr lang="en-GB" baseline="0" dirty="0" smtClean="0"/>
          </a:p>
          <a:p>
            <a:r>
              <a:rPr lang="en-GB" baseline="0" dirty="0" smtClean="0"/>
              <a:t>More than four out of every five references to cooperative and mutual values are coming from external commentators. This is a very strong position to be in but heightens the need to carefully shape understanding and what we want people to believe about us.</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11</a:t>
            </a:fld>
            <a:endParaRPr lang="en-GB"/>
          </a:p>
        </p:txBody>
      </p:sp>
    </p:spTree>
    <p:extLst>
      <p:ext uri="{BB962C8B-B14F-4D97-AF65-F5344CB8AC3E}">
        <p14:creationId xmlns:p14="http://schemas.microsoft.com/office/powerpoint/2010/main" val="2240312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increased understanding of our sector’s values is likely</a:t>
            </a:r>
            <a:r>
              <a:rPr lang="en-GB" baseline="0" dirty="0" smtClean="0"/>
              <a:t> to have been influenced by a number of publications issued by ICMIF which have focused on encouraging various stakeholder groups to acknowledge our differences as a sector.</a:t>
            </a:r>
          </a:p>
          <a:p>
            <a:endParaRPr lang="en-GB" baseline="0" dirty="0" smtClean="0"/>
          </a:p>
          <a:p>
            <a:r>
              <a:rPr lang="en-GB" baseline="0" dirty="0" smtClean="0"/>
              <a:t>Values-based online marketing and mutual values sell both investigated how members are using their values as a point of difference.</a:t>
            </a:r>
          </a:p>
          <a:p>
            <a:endParaRPr lang="en-GB" baseline="0" dirty="0" smtClean="0"/>
          </a:p>
          <a:p>
            <a:r>
              <a:rPr lang="en-GB" baseline="0" dirty="0" smtClean="0"/>
              <a:t>Our manifesto outlines how our intent as a sector firmly prioritises people and planet before profit</a:t>
            </a:r>
          </a:p>
          <a:p>
            <a:endParaRPr lang="en-GB" baseline="0" dirty="0" smtClean="0"/>
          </a:p>
          <a:p>
            <a:r>
              <a:rPr lang="en-GB" baseline="0" dirty="0" smtClean="0"/>
              <a:t>Our supervisors and regulators guide to mutual insurance is a document used by members to help educate their regulators and supervisors about our unique attributes as a sector. </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12</a:t>
            </a:fld>
            <a:endParaRPr lang="en-GB"/>
          </a:p>
        </p:txBody>
      </p:sp>
    </p:spTree>
    <p:extLst>
      <p:ext uri="{BB962C8B-B14F-4D97-AF65-F5344CB8AC3E}">
        <p14:creationId xmlns:p14="http://schemas.microsoft.com/office/powerpoint/2010/main" val="684781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Achieving</a:t>
            </a:r>
            <a:r>
              <a:rPr lang="en-GB" baseline="0" dirty="0" smtClean="0"/>
              <a:t> highly visible content that communicates our difference only helps our reputation if the sentiment is positive. </a:t>
            </a:r>
          </a:p>
          <a:p>
            <a:endParaRPr lang="en-GB" baseline="0" dirty="0" smtClean="0"/>
          </a:p>
          <a:p>
            <a:r>
              <a:rPr lang="en-GB" baseline="0" dirty="0" smtClean="0"/>
              <a:t>The Net Sentiment towards the sector was already positive in 2012 but by 2015 had improved by 60%, a sign that good will towards the sector is growing rapidly. </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13</a:t>
            </a:fld>
            <a:endParaRPr lang="en-GB"/>
          </a:p>
        </p:txBody>
      </p:sp>
    </p:spTree>
    <p:extLst>
      <p:ext uri="{BB962C8B-B14F-4D97-AF65-F5344CB8AC3E}">
        <p14:creationId xmlns:p14="http://schemas.microsoft.com/office/powerpoint/2010/main" val="744419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what part</a:t>
            </a:r>
            <a:r>
              <a:rPr lang="en-GB" baseline="0" dirty="0" smtClean="0"/>
              <a:t> has ICMIF played in driving this shift in sentiment? It is likely that the increased volume of stories being shared about ICMIF’s 5-5-5 Microinsurance Strategy which aims to develop mutual insurance in five emerging markets over a five year period, reaching 25m new households by 2020</a:t>
            </a:r>
          </a:p>
          <a:p>
            <a:endParaRPr lang="en-GB" baseline="0" dirty="0" smtClean="0"/>
          </a:p>
          <a:p>
            <a:r>
              <a:rPr lang="en-GB" baseline="0" dirty="0" smtClean="0"/>
              <a:t>ICMIF also collaborated with the widely acclaimed Swiss Re sigma report ‘A comeback for mutual insurance’. In the report it points out that while the stock sector insurers are struggling mutual and cooperatives are gaining important ground. Interestingly the report also points to the importance of digital technology when serving members long term interests, a subject I know will be discussed on today’s agenda.</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ICMIF</a:t>
            </a:r>
            <a:r>
              <a:rPr lang="en-GB" sz="1200" b="0" i="0" kern="1200" baseline="0" dirty="0" smtClean="0">
                <a:solidFill>
                  <a:schemeClr val="tx1"/>
                </a:solidFill>
                <a:effectLst/>
                <a:latin typeface="+mn-lt"/>
                <a:ea typeface="+mn-ea"/>
                <a:cs typeface="+mn-cs"/>
              </a:rPr>
              <a:t> also worked with t</a:t>
            </a:r>
            <a:r>
              <a:rPr lang="en-GB" sz="1200" dirty="0" smtClean="0">
                <a:solidFill>
                  <a:srgbClr val="FFC000"/>
                </a:solidFill>
              </a:rPr>
              <a:t>he Cambridge Institute for Sustainability Leadership</a:t>
            </a:r>
            <a:r>
              <a:rPr lang="en-GB" sz="1200" baseline="0" dirty="0" smtClean="0">
                <a:solidFill>
                  <a:schemeClr val="tx1"/>
                </a:solidFill>
              </a:rPr>
              <a:t> to produce a report</a:t>
            </a:r>
            <a:r>
              <a:rPr lang="en-GB" sz="1200" dirty="0" smtClean="0"/>
              <a:t> </a:t>
            </a:r>
            <a:r>
              <a:rPr lang="en-GB" sz="1200" i="1" dirty="0" smtClean="0"/>
              <a:t>Rethinking insurance for sustainable development. In</a:t>
            </a:r>
            <a:r>
              <a:rPr lang="en-GB" sz="1200" i="1" baseline="0" dirty="0" smtClean="0"/>
              <a:t> the report it </a:t>
            </a:r>
            <a:r>
              <a:rPr lang="en-GB" sz="1200" b="0" i="0" kern="1200" dirty="0" smtClean="0">
                <a:solidFill>
                  <a:schemeClr val="tx1"/>
                </a:solidFill>
                <a:effectLst/>
                <a:latin typeface="+mn-lt"/>
                <a:ea typeface="+mn-ea"/>
                <a:cs typeface="+mn-cs"/>
              </a:rPr>
              <a:t>called for access to insurance within emerging markets to be accounted for by regulatory environments in order to aid sustainable development. It used</a:t>
            </a:r>
            <a:r>
              <a:rPr lang="en-GB" sz="1200" b="0" i="0" kern="1200" baseline="0" dirty="0" smtClean="0">
                <a:solidFill>
                  <a:schemeClr val="tx1"/>
                </a:solidFill>
                <a:effectLst/>
                <a:latin typeface="+mn-lt"/>
                <a:ea typeface="+mn-ea"/>
                <a:cs typeface="+mn-cs"/>
              </a:rPr>
              <a:t> case studies from ICMIF’s member CARD MBA in the Philippines it demonstrated to validity of the mutual model when providing adequate insurance protection in high risk economies. </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14</a:t>
            </a:fld>
            <a:endParaRPr lang="en-GB"/>
          </a:p>
        </p:txBody>
      </p:sp>
    </p:spTree>
    <p:extLst>
      <p:ext uri="{BB962C8B-B14F-4D97-AF65-F5344CB8AC3E}">
        <p14:creationId xmlns:p14="http://schemas.microsoft.com/office/powerpoint/2010/main" val="3937306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perceived</a:t>
            </a:r>
            <a:r>
              <a:rPr lang="en-GB" baseline="0" dirty="0" smtClean="0"/>
              <a:t> </a:t>
            </a:r>
            <a:r>
              <a:rPr lang="en-GB" dirty="0" smtClean="0"/>
              <a:t>strong financial performance is core to reputational</a:t>
            </a:r>
            <a:r>
              <a:rPr lang="en-GB" baseline="0" dirty="0" smtClean="0"/>
              <a:t> strength. In 2012 the sector’s association with financial strength was one of its weaker features and it is therefore again heartening to see a turnaround in the 2016 findings</a:t>
            </a:r>
            <a:r>
              <a:rPr lang="en-GB" dirty="0" smtClean="0"/>
              <a:t> </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15</a:t>
            </a:fld>
            <a:endParaRPr lang="en-GB"/>
          </a:p>
        </p:txBody>
      </p:sp>
    </p:spTree>
    <p:extLst>
      <p:ext uri="{BB962C8B-B14F-4D97-AF65-F5344CB8AC3E}">
        <p14:creationId xmlns:p14="http://schemas.microsoft.com/office/powerpoint/2010/main" val="1319712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perceived</a:t>
            </a:r>
            <a:r>
              <a:rPr lang="en-GB" baseline="0" dirty="0" smtClean="0"/>
              <a:t> success of the sector is also being positively influenced buy the higher profile, fastest growing insurers. The most visible ICMIF members globally had an average premium growth rate of 145.5% in the latest report, almost doubling 2012’s performance.</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16</a:t>
            </a:fld>
            <a:endParaRPr lang="en-GB"/>
          </a:p>
        </p:txBody>
      </p:sp>
    </p:spTree>
    <p:extLst>
      <p:ext uri="{BB962C8B-B14F-4D97-AF65-F5344CB8AC3E}">
        <p14:creationId xmlns:p14="http://schemas.microsoft.com/office/powerpoint/2010/main" val="2572689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Between 2012-2015 ICMIF has achieved</a:t>
            </a:r>
            <a:r>
              <a:rPr lang="en-GB" baseline="0" dirty="0" smtClean="0"/>
              <a:t> increasing volumes of media coverage and opinion former comment about its Global Mutual Market Share report, which is now in its 7</a:t>
            </a:r>
            <a:r>
              <a:rPr lang="en-GB" baseline="30000" dirty="0" smtClean="0"/>
              <a:t>th</a:t>
            </a:r>
            <a:r>
              <a:rPr lang="en-GB" baseline="0" dirty="0" smtClean="0"/>
              <a:t> year. The fastest growing organisation are in fact those who have the highest visibility and the qualitative case study report – mutual values sell – explores how they do this in some detail.</a:t>
            </a:r>
          </a:p>
          <a:p>
            <a:endParaRPr lang="en-GB" baseline="0" dirty="0" smtClean="0"/>
          </a:p>
          <a:p>
            <a:r>
              <a:rPr lang="en-GB" baseline="0" dirty="0" smtClean="0"/>
              <a:t>It is noted in this </a:t>
            </a:r>
            <a:r>
              <a:rPr lang="en-GB" baseline="0" dirty="0" smtClean="0"/>
              <a:t>study </a:t>
            </a:r>
            <a:r>
              <a:rPr lang="en-GB" baseline="0" dirty="0" smtClean="0"/>
              <a:t>that regular reporting of financial success metrics helps strengthen insurers reputations. However financial success metrics clearly vary from organization to organization, depending on their strategy. This is therefore a topic which will be explored by ICMIF’s CLF  </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17</a:t>
            </a:fld>
            <a:endParaRPr lang="en-GB"/>
          </a:p>
        </p:txBody>
      </p:sp>
    </p:spTree>
    <p:extLst>
      <p:ext uri="{BB962C8B-B14F-4D97-AF65-F5344CB8AC3E}">
        <p14:creationId xmlns:p14="http://schemas.microsoft.com/office/powerpoint/2010/main" val="978136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ability to lead and be seen to have strong leaders are two further indications of reputation strength. Between 2012-2015 shareholder organizations have continued to demonstrate reputations for strong leadership, while in our sector is only just beginning in emerge in terms of being associated with strong leadership. </a:t>
            </a:r>
          </a:p>
          <a:p>
            <a:endParaRPr lang="en-GB" baseline="0" dirty="0" smtClean="0"/>
          </a:p>
          <a:p>
            <a:r>
              <a:rPr lang="en-GB" baseline="0" dirty="0" smtClean="0"/>
              <a:t>Strong leadership on a sector level means identifying key issues where we can all make a tangible impact and then mobile charismatic, passionate leaders to tell the story.</a:t>
            </a:r>
          </a:p>
        </p:txBody>
      </p:sp>
      <p:sp>
        <p:nvSpPr>
          <p:cNvPr id="4" name="Slide Number Placeholder 3"/>
          <p:cNvSpPr>
            <a:spLocks noGrp="1"/>
          </p:cNvSpPr>
          <p:nvPr>
            <p:ph type="sldNum" sz="quarter" idx="10"/>
          </p:nvPr>
        </p:nvSpPr>
        <p:spPr/>
        <p:txBody>
          <a:bodyPr/>
          <a:lstStyle/>
          <a:p>
            <a:fld id="{8016739A-9426-4810-BF63-3B6C695B325D}" type="slidenum">
              <a:rPr lang="en-GB" smtClean="0"/>
              <a:t>18</a:t>
            </a:fld>
            <a:endParaRPr lang="en-GB"/>
          </a:p>
        </p:txBody>
      </p:sp>
    </p:spTree>
    <p:extLst>
      <p:ext uri="{BB962C8B-B14F-4D97-AF65-F5344CB8AC3E}">
        <p14:creationId xmlns:p14="http://schemas.microsoft.com/office/powerpoint/2010/main" val="660755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Identifying</a:t>
            </a:r>
            <a:r>
              <a:rPr lang="en-GB" baseline="0" dirty="0" smtClean="0"/>
              <a:t> external stakeholders who influence the sector was a key goal following our 2012 study. Intense work has taken place influencing stakeholders at a global level for the past three years. This is a long game but is already having an impact, resulting in a 4.8% increase in our association with global influencers in three years.</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19</a:t>
            </a:fld>
            <a:endParaRPr lang="en-GB"/>
          </a:p>
        </p:txBody>
      </p:sp>
    </p:spTree>
    <p:extLst>
      <p:ext uri="{BB962C8B-B14F-4D97-AF65-F5344CB8AC3E}">
        <p14:creationId xmlns:p14="http://schemas.microsoft.com/office/powerpoint/2010/main" val="2581430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dirty="0" smtClean="0"/>
              <a:t>It</a:t>
            </a:r>
            <a:r>
              <a:rPr lang="en-GB" baseline="0" dirty="0" smtClean="0"/>
              <a:t> was at ICMIF’s 2013 biennial conference in Cape Town, South Africa that I first presented a new – never before attempted global study - a research project that was designed to measure one of the industry’s most important and volatile assets – reputation.</a:t>
            </a:r>
          </a:p>
          <a:p>
            <a:pPr>
              <a:defRPr/>
            </a:pPr>
            <a:endParaRPr lang="en-GB" baseline="0" dirty="0" smtClean="0"/>
          </a:p>
          <a:p>
            <a:pPr>
              <a:defRPr/>
            </a:pPr>
            <a:r>
              <a:rPr lang="en-GB" baseline="0" dirty="0" smtClean="0"/>
              <a:t>By understanding the reality of our sector’s reputation, ICMIF was able to inform its strategy, identify stakeholders and apply interventions to help strengthen the perception of the sector.   </a:t>
            </a:r>
          </a:p>
          <a:p>
            <a:pPr>
              <a:defRPr/>
            </a:pPr>
            <a:endParaRPr lang="en-GB" baseline="0" dirty="0" smtClean="0"/>
          </a:p>
          <a:p>
            <a:pPr>
              <a:defRPr/>
            </a:pPr>
            <a:r>
              <a:rPr lang="en-GB" baseline="0" dirty="0" smtClean="0"/>
              <a:t>So lets take a quick look at the hallmarks of the original study:</a:t>
            </a:r>
          </a:p>
          <a:p>
            <a:pPr>
              <a:defRPr/>
            </a:pPr>
            <a:endParaRPr lang="en-GB" dirty="0" smtClean="0"/>
          </a:p>
          <a:p>
            <a:pPr marL="171450" indent="-171450">
              <a:buFont typeface="Arial" panose="020B0604020202020204" pitchFamily="34" charset="0"/>
              <a:buChar char="•"/>
              <a:defRPr/>
            </a:pPr>
            <a:r>
              <a:rPr lang="en-GB" b="1" dirty="0" smtClean="0"/>
              <a:t>A one year global digital reputation study </a:t>
            </a:r>
            <a:r>
              <a:rPr lang="en-GB" dirty="0" smtClean="0"/>
              <a:t>of the insurance sector – Nov 2011 to Nov 2012.</a:t>
            </a:r>
          </a:p>
          <a:p>
            <a:pPr>
              <a:defRPr/>
            </a:pPr>
            <a:r>
              <a:rPr lang="en-GB" dirty="0" smtClean="0"/>
              <a:t>• Digital search – </a:t>
            </a:r>
            <a:r>
              <a:rPr lang="en-GB" b="1" dirty="0" smtClean="0"/>
              <a:t>largest potential sample available</a:t>
            </a:r>
            <a:r>
              <a:rPr lang="en-GB" dirty="0" smtClean="0"/>
              <a:t>, all stakeholders.</a:t>
            </a:r>
          </a:p>
          <a:p>
            <a:pPr>
              <a:defRPr/>
            </a:pPr>
            <a:r>
              <a:rPr lang="en-GB" dirty="0" smtClean="0"/>
              <a:t>• Look at behaviour and sentiment, </a:t>
            </a:r>
            <a:r>
              <a:rPr lang="en-GB" b="1" dirty="0" smtClean="0"/>
              <a:t>retrospectively </a:t>
            </a:r>
            <a:r>
              <a:rPr lang="en-GB" dirty="0" smtClean="0"/>
              <a:t>during a 12 month period.</a:t>
            </a:r>
          </a:p>
          <a:p>
            <a:pPr>
              <a:defRPr/>
            </a:pPr>
            <a:r>
              <a:rPr lang="en-GB" dirty="0" smtClean="0"/>
              <a:t>Its </a:t>
            </a:r>
            <a:r>
              <a:rPr lang="en-GB" b="1" dirty="0" smtClean="0"/>
              <a:t>fully inclusive </a:t>
            </a:r>
            <a:r>
              <a:rPr lang="en-GB" dirty="0" smtClean="0"/>
              <a:t>- every ICMIF member communicates in one of the 16 languages being tracked</a:t>
            </a:r>
          </a:p>
          <a:p>
            <a:pPr>
              <a:defRPr/>
            </a:pPr>
            <a:endParaRPr lang="en-GB" dirty="0"/>
          </a:p>
        </p:txBody>
      </p:sp>
      <p:sp>
        <p:nvSpPr>
          <p:cNvPr id="522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200">
                <a:solidFill>
                  <a:srgbClr val="FFFFFF"/>
                </a:solidFill>
                <a:latin typeface="GillSans" pitchFamily="-32" charset="0"/>
                <a:ea typeface="ヒラギノ角ゴ ProN W3" charset="-128"/>
                <a:sym typeface="GillSans" pitchFamily="-32" charset="0"/>
              </a:defRPr>
            </a:lvl1pPr>
            <a:lvl2pPr marL="742950" indent="-285750">
              <a:defRPr sz="4200">
                <a:solidFill>
                  <a:srgbClr val="FFFFFF"/>
                </a:solidFill>
                <a:latin typeface="GillSans" pitchFamily="-32" charset="0"/>
                <a:ea typeface="ヒラギノ角ゴ ProN W3" charset="-128"/>
                <a:sym typeface="GillSans" pitchFamily="-32" charset="0"/>
              </a:defRPr>
            </a:lvl2pPr>
            <a:lvl3pPr marL="1143000" indent="-228600">
              <a:defRPr sz="4200">
                <a:solidFill>
                  <a:srgbClr val="FFFFFF"/>
                </a:solidFill>
                <a:latin typeface="GillSans" pitchFamily="-32" charset="0"/>
                <a:ea typeface="ヒラギノ角ゴ ProN W3" charset="-128"/>
                <a:sym typeface="GillSans" pitchFamily="-32" charset="0"/>
              </a:defRPr>
            </a:lvl3pPr>
            <a:lvl4pPr marL="1600200" indent="-228600">
              <a:defRPr sz="4200">
                <a:solidFill>
                  <a:srgbClr val="FFFFFF"/>
                </a:solidFill>
                <a:latin typeface="GillSans" pitchFamily="-32" charset="0"/>
                <a:ea typeface="ヒラギノ角ゴ ProN W3" charset="-128"/>
                <a:sym typeface="GillSans" pitchFamily="-32" charset="0"/>
              </a:defRPr>
            </a:lvl4pPr>
            <a:lvl5pPr marL="2057400" indent="-228600">
              <a:defRPr sz="4200">
                <a:solidFill>
                  <a:srgbClr val="FFFFFF"/>
                </a:solidFill>
                <a:latin typeface="GillSans" pitchFamily="-32" charset="0"/>
                <a:ea typeface="ヒラギノ角ゴ ProN W3" charset="-128"/>
                <a:sym typeface="GillSans" pitchFamily="-32" charset="0"/>
              </a:defRPr>
            </a:lvl5pPr>
            <a:lvl6pPr marL="2514600" indent="-228600"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6pPr>
            <a:lvl7pPr marL="2971800" indent="-228600"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7pPr>
            <a:lvl8pPr marL="3429000" indent="-228600"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8pPr>
            <a:lvl9pPr marL="3886200" indent="-228600"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9pPr>
          </a:lstStyle>
          <a:p>
            <a:fld id="{734BD3FB-E3F7-4EDE-B7C5-D506610E1EEA}" type="slidenum">
              <a:rPr lang="en-GB" altLang="en-US" sz="1200" smtClean="0">
                <a:solidFill>
                  <a:schemeClr val="tx1"/>
                </a:solidFill>
                <a:latin typeface="Arial" panose="020B0604020202020204" pitchFamily="34" charset="0"/>
                <a:cs typeface="Arial" panose="020B0604020202020204" pitchFamily="34" charset="0"/>
              </a:rPr>
              <a:pPr/>
              <a:t>2</a:t>
            </a:fld>
            <a:endParaRPr lang="en-GB" altLang="en-US" sz="120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8985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a:t>
            </a:r>
            <a:r>
              <a:rPr lang="en-GB" baseline="0" dirty="0" smtClean="0"/>
              <a:t> that the influencers are identified the task is to be part of the insurance-related conversations. Since 2012 ICMIF has worked hard to affect a dramatic change with the sector now increasing its association with global issues by 77.5%. </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20</a:t>
            </a:fld>
            <a:endParaRPr lang="en-GB"/>
          </a:p>
        </p:txBody>
      </p:sp>
    </p:spTree>
    <p:extLst>
      <p:ext uri="{BB962C8B-B14F-4D97-AF65-F5344CB8AC3E}">
        <p14:creationId xmlns:p14="http://schemas.microsoft.com/office/powerpoint/2010/main" val="3823747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Strong</a:t>
            </a:r>
            <a:r>
              <a:rPr lang="en-GB" baseline="0" dirty="0" smtClean="0"/>
              <a:t> leadership, a growing profile and being involved in the right conversations have been achieved by a number of ICMIF members and the ICMIF leadership team working together to participate in some of the most important working groups in the world, including those run by the B20 and the United Nations.</a:t>
            </a:r>
          </a:p>
          <a:p>
            <a:endParaRPr lang="en-GB" baseline="0" dirty="0" smtClean="0"/>
          </a:p>
          <a:p>
            <a:r>
              <a:rPr lang="en-GB" baseline="0" dirty="0" smtClean="0"/>
              <a:t>By being visible at these meetings, with tangible examples of action being taken by our sector, our story has been difficult to ignore. Our spirit of cooperation and action is seen by many global opinion formers as our point of difference.</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21</a:t>
            </a:fld>
            <a:endParaRPr lang="en-GB"/>
          </a:p>
        </p:txBody>
      </p:sp>
    </p:spTree>
    <p:extLst>
      <p:ext uri="{BB962C8B-B14F-4D97-AF65-F5344CB8AC3E}">
        <p14:creationId xmlns:p14="http://schemas.microsoft.com/office/powerpoint/2010/main" val="2939966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proud of the achievements</a:t>
            </a:r>
            <a:r>
              <a:rPr lang="en-GB" baseline="0" dirty="0" smtClean="0"/>
              <a:t> that we have made in three years. Our new strategy is clearly having an impact and is inspiring our members to take action. We must however continue to build on our achievements and develop an even more confident voice.</a:t>
            </a:r>
          </a:p>
          <a:p>
            <a:endParaRPr lang="en-GB" baseline="0" dirty="0" smtClean="0"/>
          </a:p>
          <a:p>
            <a:r>
              <a:rPr lang="en-GB" baseline="0" dirty="0" smtClean="0"/>
              <a:t>Talking more about performance success stories isn’t natural for many cooperative and </a:t>
            </a:r>
            <a:r>
              <a:rPr lang="en-GB" baseline="0" dirty="0" err="1" smtClean="0"/>
              <a:t>mutuals</a:t>
            </a:r>
            <a:r>
              <a:rPr lang="en-GB" baseline="0" dirty="0" smtClean="0"/>
              <a:t> but would help to strengthen their reputations. Regular dialogues between global media and leadership figures from all regions would boost the profile of the sector’s leaders and allow them to talk more about the sustainability messages and number of lives that our insurance model affects. Consistency in messaging and timing will achieve the greatest impact</a:t>
            </a:r>
          </a:p>
          <a:p>
            <a:endParaRPr lang="en-GB" baseline="0" dirty="0" smtClean="0"/>
          </a:p>
          <a:p>
            <a:r>
              <a:rPr lang="en-GB" baseline="0" dirty="0" smtClean="0"/>
              <a:t>Mobilising leaders also allows for more story telling. A great example of this behaviour is Dr Aris Alip from Card MBA in the Philippines who has spoken widely and passionately to the media and global events including World Bank. He is able to tell the story of how his organization’s point of difference makes a difference to the lives and livelihoods of people in his country. He has been so successful in his communication that CARD are regularly used as a case example of excellence.</a:t>
            </a:r>
          </a:p>
          <a:p>
            <a:endParaRPr lang="en-GB" baseline="0" dirty="0" smtClean="0"/>
          </a:p>
          <a:p>
            <a:r>
              <a:rPr lang="en-GB" baseline="0" dirty="0" smtClean="0"/>
              <a:t>We hope that this presentation has inspired you to get involved with ICMIF to further improve the sector’s reputation and we hope that you will join us in London </a:t>
            </a:r>
            <a:r>
              <a:rPr lang="en-GB" baseline="0" dirty="0" smtClean="0"/>
              <a:t>later this year </a:t>
            </a:r>
            <a:r>
              <a:rPr lang="en-GB" baseline="0" dirty="0" smtClean="0"/>
              <a:t>when we will host of Biennial Conference which will feature a special Young Leaders event.</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22</a:t>
            </a:fld>
            <a:endParaRPr lang="en-GB"/>
          </a:p>
        </p:txBody>
      </p:sp>
    </p:spTree>
    <p:extLst>
      <p:ext uri="{BB962C8B-B14F-4D97-AF65-F5344CB8AC3E}">
        <p14:creationId xmlns:p14="http://schemas.microsoft.com/office/powerpoint/2010/main" val="23207664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016739A-9426-4810-BF63-3B6C695B325D}" type="slidenum">
              <a:rPr lang="en-GB" smtClean="0"/>
              <a:t>23</a:t>
            </a:fld>
            <a:endParaRPr lang="en-GB"/>
          </a:p>
        </p:txBody>
      </p:sp>
    </p:spTree>
    <p:extLst>
      <p:ext uri="{BB962C8B-B14F-4D97-AF65-F5344CB8AC3E}">
        <p14:creationId xmlns:p14="http://schemas.microsoft.com/office/powerpoint/2010/main" val="299411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Working with ICMIF’s Board and Executive Team</a:t>
            </a:r>
            <a:r>
              <a:rPr lang="en-GB" altLang="en-US" baseline="0" dirty="0" smtClean="0"/>
              <a:t> our 2015-2018 strategy was developed to build upon our successful areas of reputation strengths as well as addressing where there were weaknesses. This slide outlines the key themes from our strategy that were influenced by the reputation research.</a:t>
            </a:r>
          </a:p>
          <a:p>
            <a:endParaRPr lang="en-GB" altLang="en-US" baseline="0" dirty="0" smtClean="0"/>
          </a:p>
          <a:p>
            <a:r>
              <a:rPr lang="en-GB" altLang="en-US" baseline="0" dirty="0" smtClean="0"/>
              <a:t>In the following slides I cover how ICMIF addressed the challenges which were highlighted during the 2012 study and what how the findings varied between the two research periods.</a:t>
            </a:r>
            <a:endParaRPr lang="en-GB" altLang="en-US" dirty="0" smtClean="0"/>
          </a:p>
        </p:txBody>
      </p:sp>
      <p:sp>
        <p:nvSpPr>
          <p:cNvPr id="512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904D1C-4115-43A9-8500-F010D43ACCBE}" type="slidenum">
              <a:rPr lang="en-GB" altLang="en-US" smtClean="0"/>
              <a:pPr/>
              <a:t>3</a:t>
            </a:fld>
            <a:endParaRPr lang="en-GB" altLang="en-US" smtClean="0"/>
          </a:p>
        </p:txBody>
      </p:sp>
    </p:spTree>
    <p:extLst>
      <p:ext uri="{BB962C8B-B14F-4D97-AF65-F5344CB8AC3E}">
        <p14:creationId xmlns:p14="http://schemas.microsoft.com/office/powerpoint/2010/main" val="2838341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In 2016 we </a:t>
            </a:r>
            <a:r>
              <a:rPr lang="en-GB" baseline="0" dirty="0" smtClean="0"/>
              <a:t>launched the latest global reputation report at ICMIF’s Board Meeting in Kenya.  The report analysed the progress made since 2012 and reflects on what might have influenced the changes</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4</a:t>
            </a:fld>
            <a:endParaRPr lang="en-GB"/>
          </a:p>
        </p:txBody>
      </p:sp>
    </p:spTree>
    <p:extLst>
      <p:ext uri="{BB962C8B-B14F-4D97-AF65-F5344CB8AC3E}">
        <p14:creationId xmlns:p14="http://schemas.microsoft.com/office/powerpoint/2010/main" val="400837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Good reputation is a basic reputation quality. The</a:t>
            </a:r>
            <a:r>
              <a:rPr lang="en-GB" baseline="0" dirty="0" smtClean="0"/>
              <a:t> sector must be seen by a broad range of stakeholders to be recognised and understood.</a:t>
            </a:r>
          </a:p>
          <a:p>
            <a:endParaRPr lang="en-GB" baseline="0" dirty="0" smtClean="0"/>
          </a:p>
          <a:p>
            <a:r>
              <a:rPr lang="en-GB" baseline="0" dirty="0" smtClean="0"/>
              <a:t>Since 2012 visibility of the sector has risen to 16% of the total insurance market’s profile. This is an 11% improvement since 2012, however as the mutual market’s share of the total market is 27% it is fair to say that there is still room for improvement.</a:t>
            </a:r>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5</a:t>
            </a:fld>
            <a:endParaRPr lang="en-GB"/>
          </a:p>
        </p:txBody>
      </p:sp>
    </p:spTree>
    <p:extLst>
      <p:ext uri="{BB962C8B-B14F-4D97-AF65-F5344CB8AC3E}">
        <p14:creationId xmlns:p14="http://schemas.microsoft.com/office/powerpoint/2010/main" val="923912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Being visible is vital, but</a:t>
            </a:r>
            <a:r>
              <a:rPr lang="en-GB" baseline="0" dirty="0" smtClean="0"/>
              <a:t> being interesting and engaging is a whole other challenge. Being seen in the right places and participating in the right conversations about relevant issues is of paramount importance.</a:t>
            </a:r>
          </a:p>
          <a:p>
            <a:endParaRPr lang="en-GB" baseline="0" dirty="0" smtClean="0"/>
          </a:p>
          <a:p>
            <a:r>
              <a:rPr lang="en-GB" baseline="0" dirty="0" smtClean="0"/>
              <a:t>In 2012 the sector held just 9.2% share of insurance conversations. By 2016 this has increased by 93% to 17.8%</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6</a:t>
            </a:fld>
            <a:endParaRPr lang="en-GB"/>
          </a:p>
        </p:txBody>
      </p:sp>
    </p:spTree>
    <p:extLst>
      <p:ext uri="{BB962C8B-B14F-4D97-AF65-F5344CB8AC3E}">
        <p14:creationId xmlns:p14="http://schemas.microsoft.com/office/powerpoint/2010/main" val="2620725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what activities</a:t>
            </a:r>
            <a:r>
              <a:rPr lang="en-GB" baseline="0" dirty="0" smtClean="0"/>
              <a:t> may have influenced these two increases in reputation?</a:t>
            </a:r>
          </a:p>
          <a:p>
            <a:endParaRPr lang="en-GB" baseline="0" dirty="0" smtClean="0"/>
          </a:p>
          <a:p>
            <a:r>
              <a:rPr lang="en-GB" baseline="0" dirty="0" smtClean="0"/>
              <a:t>Firstly ICMIF has increased its volume of communications to its members, via social media and through global media titles</a:t>
            </a:r>
          </a:p>
          <a:p>
            <a:endParaRPr lang="en-GB" baseline="0" dirty="0" smtClean="0"/>
          </a:p>
          <a:p>
            <a:r>
              <a:rPr lang="en-GB" baseline="0" dirty="0" smtClean="0"/>
              <a:t>Secondly we have engaged with some of the world’s leading opinion formers in the UN, World Bank, B20 and other forums to position our model’s role in socio-economics. </a:t>
            </a:r>
          </a:p>
          <a:p>
            <a:endParaRPr lang="en-GB" baseline="0" dirty="0" smtClean="0"/>
          </a:p>
          <a:p>
            <a:r>
              <a:rPr lang="en-GB" baseline="0" dirty="0" smtClean="0"/>
              <a:t>Themes included combatting the effects of climate change, increasing resilience and reducing disaster risk. </a:t>
            </a:r>
          </a:p>
          <a:p>
            <a:endParaRPr lang="en-GB" baseline="0" dirty="0" smtClean="0"/>
          </a:p>
          <a:p>
            <a:r>
              <a:rPr lang="en-GB" baseline="0" dirty="0" smtClean="0"/>
              <a:t>This work has effectively increased ICMIF and its members reputation as a key actor on the global insurance stage. </a:t>
            </a:r>
          </a:p>
        </p:txBody>
      </p:sp>
      <p:sp>
        <p:nvSpPr>
          <p:cNvPr id="4" name="Slide Number Placeholder 3"/>
          <p:cNvSpPr>
            <a:spLocks noGrp="1"/>
          </p:cNvSpPr>
          <p:nvPr>
            <p:ph type="sldNum" sz="quarter" idx="10"/>
          </p:nvPr>
        </p:nvSpPr>
        <p:spPr/>
        <p:txBody>
          <a:bodyPr/>
          <a:lstStyle/>
          <a:p>
            <a:fld id="{8016739A-9426-4810-BF63-3B6C695B325D}" type="slidenum">
              <a:rPr lang="en-GB" smtClean="0"/>
              <a:t>7</a:t>
            </a:fld>
            <a:endParaRPr lang="en-GB"/>
          </a:p>
        </p:txBody>
      </p:sp>
    </p:spTree>
    <p:extLst>
      <p:ext uri="{BB962C8B-B14F-4D97-AF65-F5344CB8AC3E}">
        <p14:creationId xmlns:p14="http://schemas.microsoft.com/office/powerpoint/2010/main" val="2297154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Holding a distinct</a:t>
            </a:r>
            <a:r>
              <a:rPr lang="en-GB" baseline="0" dirty="0" smtClean="0"/>
              <a:t> and unique position in stakeholders minds strengthens reputation. An organization or association must therefore be clear about what values it wishes to promote and how those values transform into tangible customer outcomes.</a:t>
            </a:r>
          </a:p>
          <a:p>
            <a:endParaRPr lang="en-GB" baseline="0" dirty="0" smtClean="0"/>
          </a:p>
          <a:p>
            <a:r>
              <a:rPr lang="en-GB" baseline="0" dirty="0" smtClean="0"/>
              <a:t>In 2012 only 0.7% of the sector’s conversation referred to values-based difference. By 2015 the sector was being associated with its values far more frequently resulting in a 184% increase in references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8</a:t>
            </a:fld>
            <a:endParaRPr lang="en-GB"/>
          </a:p>
        </p:txBody>
      </p:sp>
    </p:spTree>
    <p:extLst>
      <p:ext uri="{BB962C8B-B14F-4D97-AF65-F5344CB8AC3E}">
        <p14:creationId xmlns:p14="http://schemas.microsoft.com/office/powerpoint/2010/main" val="2245006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 context in which the increase was achieved are dominated by references to ‘investment’, ‘not-for-profit’ and ‘sustainability’. This compares with the 2012 references which were also focused on ‘sustainability’ but also on ‘share of profits’ and ‘long term’</a:t>
            </a:r>
          </a:p>
          <a:p>
            <a:endParaRPr lang="en-GB" dirty="0"/>
          </a:p>
        </p:txBody>
      </p:sp>
      <p:sp>
        <p:nvSpPr>
          <p:cNvPr id="4" name="Slide Number Placeholder 3"/>
          <p:cNvSpPr>
            <a:spLocks noGrp="1"/>
          </p:cNvSpPr>
          <p:nvPr>
            <p:ph type="sldNum" sz="quarter" idx="10"/>
          </p:nvPr>
        </p:nvSpPr>
        <p:spPr/>
        <p:txBody>
          <a:bodyPr/>
          <a:lstStyle/>
          <a:p>
            <a:fld id="{8016739A-9426-4810-BF63-3B6C695B325D}" type="slidenum">
              <a:rPr lang="en-GB" smtClean="0"/>
              <a:t>9</a:t>
            </a:fld>
            <a:endParaRPr lang="en-GB"/>
          </a:p>
        </p:txBody>
      </p:sp>
    </p:spTree>
    <p:extLst>
      <p:ext uri="{BB962C8B-B14F-4D97-AF65-F5344CB8AC3E}">
        <p14:creationId xmlns:p14="http://schemas.microsoft.com/office/powerpoint/2010/main" val="268822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6"/>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B2DC0468-E2DC-4E97-B56F-B544B3EE043C}"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127039204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E65977B-BEDA-4F65-8638-69B31F783F60}"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364395089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2525" y="179399"/>
            <a:ext cx="1839058" cy="5786437"/>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92420" y="179399"/>
            <a:ext cx="5379426" cy="5786437"/>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B41545F-6212-42AA-B5F1-B86C3380AE19}"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427644013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219200"/>
            <a:ext cx="71628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990600" y="2438400"/>
            <a:ext cx="3505200" cy="3429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2438400"/>
            <a:ext cx="3505200" cy="3429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E825479F-49B1-4CBA-8EEA-811371B66876}"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12809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4BC07F71-6E1C-47F0-85CC-79C309ED0895}"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354104621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11"/>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A584578E-D17F-44A3-830C-E0032D53F029}"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240036421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892420" y="1401763"/>
            <a:ext cx="3609242" cy="4564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2344" y="1401763"/>
            <a:ext cx="3609243" cy="4564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BB63E659-C3A0-48E0-BDD7-8CC080042C46}"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336903176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275"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275"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FBA7E9E4-6053-4560-8235-B3B6D1556855}"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270022181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46CC51C5-6CD2-45A1-B470-7B29135C32A6}"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188807319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7E9BEAFA-18DA-4018-8A93-DBDC80B089E4}"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28173214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435"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538" y="27306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5"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A9A9A79A-E702-4C36-A28C-DD8BBF6191F5}"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13515826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eorgia" charset="0"/>
            </a:endParaRPr>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061618D5-034E-4904-AAFE-CD24B42D2C67}" type="slidenum">
              <a:rPr lang="en-US" altLang="fr-FR">
                <a:solidFill>
                  <a:srgbClr val="FFFFFF"/>
                </a:solidFill>
              </a:rPr>
              <a:pPr/>
              <a:t>‹#›</a:t>
            </a:fld>
            <a:endParaRPr lang="en-US" altLang="fr-FR">
              <a:solidFill>
                <a:srgbClr val="FFFFFF"/>
              </a:solidFill>
            </a:endParaRPr>
          </a:p>
        </p:txBody>
      </p:sp>
    </p:spTree>
    <p:extLst>
      <p:ext uri="{BB962C8B-B14F-4D97-AF65-F5344CB8AC3E}">
        <p14:creationId xmlns:p14="http://schemas.microsoft.com/office/powerpoint/2010/main" val="388320987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892420" y="179395"/>
            <a:ext cx="7359162"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7419" tIns="37419" rIns="37419" bIns="37419" numCol="1" anchor="ctr" anchorCtr="0" compatLnSpc="1">
            <a:prstTxWarp prst="textNoShape">
              <a:avLst/>
            </a:prstTxWarp>
          </a:bodyPr>
          <a:lstStyle/>
          <a:p>
            <a:pPr lvl="0"/>
            <a:r>
              <a:rPr lang="en-US">
                <a:sym typeface="Georgia" charset="0"/>
              </a:rPr>
              <a:t>Click to edit Master title style</a:t>
            </a:r>
          </a:p>
        </p:txBody>
      </p:sp>
      <p:sp>
        <p:nvSpPr>
          <p:cNvPr id="2050" name="Rectangle 2"/>
          <p:cNvSpPr>
            <a:spLocks noGrp="1" noChangeArrowheads="1"/>
          </p:cNvSpPr>
          <p:nvPr>
            <p:ph type="body" idx="1"/>
          </p:nvPr>
        </p:nvSpPr>
        <p:spPr bwMode="auto">
          <a:xfrm>
            <a:off x="892420" y="1401763"/>
            <a:ext cx="7359162" cy="4564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7419" tIns="37419" rIns="37419" bIns="37419" numCol="1" anchor="ctr" anchorCtr="0" compatLnSpc="1">
            <a:prstTxWarp prst="textNoShape">
              <a:avLst/>
            </a:prstTxWarp>
          </a:bodyPr>
          <a:lstStyle/>
          <a:p>
            <a:pPr lvl="0"/>
            <a:r>
              <a:rPr lang="en-US">
                <a:sym typeface="Georgia" charset="0"/>
              </a:rPr>
              <a:t>Click to edit Master text styles</a:t>
            </a:r>
          </a:p>
          <a:p>
            <a:pPr lvl="1"/>
            <a:r>
              <a:rPr lang="en-US">
                <a:sym typeface="Georgia" charset="0"/>
              </a:rPr>
              <a:t>Second level</a:t>
            </a:r>
          </a:p>
          <a:p>
            <a:pPr lvl="2"/>
            <a:r>
              <a:rPr lang="en-US">
                <a:sym typeface="Georgia" charset="0"/>
              </a:rPr>
              <a:t>Third level</a:t>
            </a:r>
          </a:p>
          <a:p>
            <a:pPr lvl="3"/>
            <a:r>
              <a:rPr lang="en-US">
                <a:sym typeface="Georgia" charset="0"/>
              </a:rPr>
              <a:t>Fourth level</a:t>
            </a:r>
          </a:p>
          <a:p>
            <a:pPr lvl="4"/>
            <a:r>
              <a:rPr lang="en-US">
                <a:sym typeface="Georgia" charset="0"/>
              </a:rPr>
              <a:t>Fifth level</a:t>
            </a:r>
          </a:p>
        </p:txBody>
      </p:sp>
      <p:sp>
        <p:nvSpPr>
          <p:cNvPr id="2051" name="Text Box 3"/>
          <p:cNvSpPr txBox="1">
            <a:spLocks noGrp="1" noChangeArrowheads="1"/>
          </p:cNvSpPr>
          <p:nvPr>
            <p:ph type="sldNum" sz="quarter" idx="4"/>
          </p:nvPr>
        </p:nvSpPr>
        <p:spPr bwMode="auto">
          <a:xfrm>
            <a:off x="8676546" y="6554788"/>
            <a:ext cx="211015" cy="214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67355" tIns="33677" rIns="67355" bIns="33677" numCol="1" anchor="t" anchorCtr="0" compatLnSpc="1">
            <a:prstTxWarp prst="textNoShape">
              <a:avLst/>
            </a:prstTxWarp>
          </a:bodyPr>
          <a:lstStyle>
            <a:lvl1pPr algn="ctr" defTabSz="673100" eaLnBrk="1" hangingPunct="1">
              <a:defRPr sz="1000">
                <a:solidFill>
                  <a:schemeClr val="tx1"/>
                </a:solidFill>
                <a:latin typeface="Georgia" pitchFamily="18" charset="0"/>
                <a:ea typeface="MS PGothic" pitchFamily="34" charset="-128"/>
                <a:sym typeface="Georgia" pitchFamily="18" charset="0"/>
              </a:defRPr>
            </a:lvl1pPr>
          </a:lstStyle>
          <a:p>
            <a:pPr fontAlgn="base">
              <a:spcBef>
                <a:spcPct val="0"/>
              </a:spcBef>
              <a:spcAft>
                <a:spcPct val="0"/>
              </a:spcAft>
            </a:pPr>
            <a:fld id="{288A2F2B-EB08-4B23-9480-18060574B1A5}" type="slidenum">
              <a:rPr lang="en-US" altLang="fr-FR" smtClean="0">
                <a:solidFill>
                  <a:srgbClr val="FFFFFF"/>
                </a:solidFill>
              </a:rPr>
              <a:pPr fontAlgn="base">
                <a:spcBef>
                  <a:spcPct val="0"/>
                </a:spcBef>
                <a:spcAft>
                  <a:spcPct val="0"/>
                </a:spcAft>
              </a:pPr>
              <a:t>‹#›</a:t>
            </a:fld>
            <a:endParaRPr lang="en-US" altLang="fr-FR" smtClean="0">
              <a:solidFill>
                <a:srgbClr val="FFFFFF"/>
              </a:solidFill>
            </a:endParaRPr>
          </a:p>
        </p:txBody>
      </p:sp>
      <p:pic>
        <p:nvPicPr>
          <p:cNvPr id="2053"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52400" y="6221413"/>
            <a:ext cx="704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054" name="Rectangle 6"/>
          <p:cNvSpPr>
            <a:spLocks/>
          </p:cNvSpPr>
          <p:nvPr/>
        </p:nvSpPr>
        <p:spPr bwMode="auto">
          <a:xfrm>
            <a:off x="70339" y="76200"/>
            <a:ext cx="9003323" cy="6705600"/>
          </a:xfrm>
          <a:prstGeom prst="rect">
            <a:avLst/>
          </a:prstGeom>
          <a:noFill/>
          <a:ln w="12700">
            <a:solidFill>
              <a:srgbClr val="FF8A00"/>
            </a:solidFill>
            <a:miter lim="800000"/>
            <a:headEnd/>
            <a:tailEnd/>
          </a:ln>
          <a:effectLst/>
          <a:extLst>
            <a:ext uri="{909E8E84-426E-40DD-AFC4-6F175D3DCCD1}">
              <a14:hiddenFill xmlns:a14="http://schemas.microsoft.com/office/drawing/2010/main">
                <a:blipFill dpi="0" rotWithShape="0">
                  <a:blip r:embed="rId16"/>
                  <a:srcRect/>
                  <a:tile tx="0" ty="0" sx="100000" sy="100000" flip="none" algn="tl"/>
                </a:blip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fontAlgn="base">
              <a:spcBef>
                <a:spcPct val="0"/>
              </a:spcBef>
              <a:spcAft>
                <a:spcPct val="0"/>
              </a:spcAft>
              <a:defRPr/>
            </a:pPr>
            <a:endParaRPr lang="en-US" sz="4200">
              <a:solidFill>
                <a:srgbClr val="FFFFFF"/>
              </a:solidFill>
              <a:latin typeface="GillSans" charset="0"/>
              <a:ea typeface="ヒラギノ角ゴ ProN W3" charset="0"/>
              <a:cs typeface="ヒラギノ角ゴ ProN W3" charset="0"/>
              <a:sym typeface="GillSans" charset="0"/>
            </a:endParaRPr>
          </a:p>
        </p:txBody>
      </p:sp>
    </p:spTree>
    <p:extLst>
      <p:ext uri="{BB962C8B-B14F-4D97-AF65-F5344CB8AC3E}">
        <p14:creationId xmlns:p14="http://schemas.microsoft.com/office/powerpoint/2010/main" val="4171991427"/>
      </p:ext>
    </p:extLst>
  </p:cSld>
  <p:clrMap bg1="dk2" tx1="lt1" bg2="dk1"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Lst>
  <p:transition>
    <p:wipe dir="r"/>
  </p:transition>
  <p:hf hdr="0" ftr="0" dt="0"/>
  <p:txStyles>
    <p:titleStyle>
      <a:lvl1pPr algn="ctr" defTabSz="673100" rtl="0" eaLnBrk="0" fontAlgn="base" hangingPunct="0">
        <a:spcBef>
          <a:spcPct val="0"/>
        </a:spcBef>
        <a:spcAft>
          <a:spcPct val="0"/>
        </a:spcAft>
        <a:defRPr sz="3500" b="1" i="1">
          <a:solidFill>
            <a:schemeClr val="tx1"/>
          </a:solidFill>
          <a:latin typeface="+mj-lt"/>
          <a:ea typeface="+mj-ea"/>
          <a:cs typeface="+mj-cs"/>
          <a:sym typeface="Georgia" pitchFamily="18" charset="0"/>
        </a:defRPr>
      </a:lvl1pPr>
      <a:lvl2pPr algn="ctr" defTabSz="673100" rtl="0" eaLnBrk="0" fontAlgn="base" hangingPunct="0">
        <a:spcBef>
          <a:spcPct val="0"/>
        </a:spcBef>
        <a:spcAft>
          <a:spcPct val="0"/>
        </a:spcAft>
        <a:defRPr sz="3500" b="1" i="1">
          <a:solidFill>
            <a:schemeClr val="tx1"/>
          </a:solidFill>
          <a:latin typeface="Georgia" charset="0"/>
          <a:ea typeface="ヒラギノ明朝 ProN W6" charset="0"/>
          <a:cs typeface="ヒラギノ明朝 ProN W6" charset="0"/>
          <a:sym typeface="Georgia" pitchFamily="18" charset="0"/>
        </a:defRPr>
      </a:lvl2pPr>
      <a:lvl3pPr algn="ctr" defTabSz="673100" rtl="0" eaLnBrk="0" fontAlgn="base" hangingPunct="0">
        <a:spcBef>
          <a:spcPct val="0"/>
        </a:spcBef>
        <a:spcAft>
          <a:spcPct val="0"/>
        </a:spcAft>
        <a:defRPr sz="3500" b="1" i="1">
          <a:solidFill>
            <a:schemeClr val="tx1"/>
          </a:solidFill>
          <a:latin typeface="Georgia" charset="0"/>
          <a:ea typeface="ヒラギノ明朝 ProN W6" charset="0"/>
          <a:cs typeface="ヒラギノ明朝 ProN W6" charset="0"/>
          <a:sym typeface="Georgia" pitchFamily="18" charset="0"/>
        </a:defRPr>
      </a:lvl3pPr>
      <a:lvl4pPr algn="ctr" defTabSz="673100" rtl="0" eaLnBrk="0" fontAlgn="base" hangingPunct="0">
        <a:spcBef>
          <a:spcPct val="0"/>
        </a:spcBef>
        <a:spcAft>
          <a:spcPct val="0"/>
        </a:spcAft>
        <a:defRPr sz="3500" b="1" i="1">
          <a:solidFill>
            <a:schemeClr val="tx1"/>
          </a:solidFill>
          <a:latin typeface="Georgia" charset="0"/>
          <a:ea typeface="ヒラギノ明朝 ProN W6" charset="0"/>
          <a:cs typeface="ヒラギノ明朝 ProN W6" charset="0"/>
          <a:sym typeface="Georgia" pitchFamily="18" charset="0"/>
        </a:defRPr>
      </a:lvl4pPr>
      <a:lvl5pPr algn="ctr" defTabSz="673100" rtl="0" eaLnBrk="0" fontAlgn="base" hangingPunct="0">
        <a:spcBef>
          <a:spcPct val="0"/>
        </a:spcBef>
        <a:spcAft>
          <a:spcPct val="0"/>
        </a:spcAft>
        <a:defRPr sz="3500" b="1" i="1">
          <a:solidFill>
            <a:schemeClr val="tx1"/>
          </a:solidFill>
          <a:latin typeface="Georgia" charset="0"/>
          <a:ea typeface="ヒラギノ明朝 ProN W6" charset="0"/>
          <a:cs typeface="ヒラギノ明朝 ProN W6" charset="0"/>
          <a:sym typeface="Georgia" pitchFamily="18" charset="0"/>
        </a:defRPr>
      </a:lvl5pPr>
      <a:lvl6pPr marL="457200" algn="ctr" defTabSz="673100" rtl="0" fontAlgn="base">
        <a:spcBef>
          <a:spcPct val="0"/>
        </a:spcBef>
        <a:spcAft>
          <a:spcPct val="0"/>
        </a:spcAft>
        <a:defRPr sz="3500" b="1" i="1">
          <a:solidFill>
            <a:schemeClr val="tx1"/>
          </a:solidFill>
          <a:latin typeface="Georgia" charset="0"/>
          <a:ea typeface="ヒラギノ明朝 ProN W6" charset="0"/>
          <a:cs typeface="ヒラギノ明朝 ProN W6" charset="0"/>
          <a:sym typeface="Georgia" charset="0"/>
        </a:defRPr>
      </a:lvl6pPr>
      <a:lvl7pPr marL="914400" algn="ctr" defTabSz="673100" rtl="0" fontAlgn="base">
        <a:spcBef>
          <a:spcPct val="0"/>
        </a:spcBef>
        <a:spcAft>
          <a:spcPct val="0"/>
        </a:spcAft>
        <a:defRPr sz="3500" b="1" i="1">
          <a:solidFill>
            <a:schemeClr val="tx1"/>
          </a:solidFill>
          <a:latin typeface="Georgia" charset="0"/>
          <a:ea typeface="ヒラギノ明朝 ProN W6" charset="0"/>
          <a:cs typeface="ヒラギノ明朝 ProN W6" charset="0"/>
          <a:sym typeface="Georgia" charset="0"/>
        </a:defRPr>
      </a:lvl7pPr>
      <a:lvl8pPr marL="1371600" algn="ctr" defTabSz="673100" rtl="0" fontAlgn="base">
        <a:spcBef>
          <a:spcPct val="0"/>
        </a:spcBef>
        <a:spcAft>
          <a:spcPct val="0"/>
        </a:spcAft>
        <a:defRPr sz="3500" b="1" i="1">
          <a:solidFill>
            <a:schemeClr val="tx1"/>
          </a:solidFill>
          <a:latin typeface="Georgia" charset="0"/>
          <a:ea typeface="ヒラギノ明朝 ProN W6" charset="0"/>
          <a:cs typeface="ヒラギノ明朝 ProN W6" charset="0"/>
          <a:sym typeface="Georgia" charset="0"/>
        </a:defRPr>
      </a:lvl8pPr>
      <a:lvl9pPr marL="1828800" algn="ctr" defTabSz="673100" rtl="0" fontAlgn="base">
        <a:spcBef>
          <a:spcPct val="0"/>
        </a:spcBef>
        <a:spcAft>
          <a:spcPct val="0"/>
        </a:spcAft>
        <a:defRPr sz="3500" b="1" i="1">
          <a:solidFill>
            <a:schemeClr val="tx1"/>
          </a:solidFill>
          <a:latin typeface="Georgia" charset="0"/>
          <a:ea typeface="ヒラギノ明朝 ProN W6" charset="0"/>
          <a:cs typeface="ヒラギノ明朝 ProN W6" charset="0"/>
          <a:sym typeface="Georgia" charset="0"/>
        </a:defRPr>
      </a:lvl9pPr>
    </p:titleStyle>
    <p:bodyStyle>
      <a:lvl1pPr marL="617538" indent="-420688" algn="l" defTabSz="673100" rtl="0" eaLnBrk="0" fontAlgn="base" hangingPunct="0">
        <a:spcBef>
          <a:spcPts val="1763"/>
        </a:spcBef>
        <a:spcAft>
          <a:spcPct val="0"/>
        </a:spcAft>
        <a:buClr>
          <a:srgbClr val="E88F27"/>
        </a:buClr>
        <a:buSzPct val="171000"/>
        <a:buFont typeface="Georgia" pitchFamily="18" charset="0"/>
        <a:buChar char="•"/>
        <a:defRPr sz="2700" b="1">
          <a:solidFill>
            <a:schemeClr val="tx1"/>
          </a:solidFill>
          <a:latin typeface="+mn-lt"/>
          <a:ea typeface="+mn-ea"/>
          <a:cs typeface="+mn-cs"/>
          <a:sym typeface="Georgia" pitchFamily="18" charset="0"/>
        </a:defRPr>
      </a:lvl1pPr>
      <a:lvl2pPr marL="944563" indent="-420688" algn="l" defTabSz="673100" rtl="0" eaLnBrk="0" fontAlgn="base" hangingPunct="0">
        <a:spcBef>
          <a:spcPts val="513"/>
        </a:spcBef>
        <a:spcAft>
          <a:spcPct val="0"/>
        </a:spcAft>
        <a:buClr>
          <a:srgbClr val="E88F27"/>
        </a:buClr>
        <a:buSzPct val="171000"/>
        <a:buFont typeface="Georgia" pitchFamily="18" charset="0"/>
        <a:buChar char="•"/>
        <a:defRPr sz="2400" b="1">
          <a:solidFill>
            <a:schemeClr val="tx1"/>
          </a:solidFill>
          <a:latin typeface="+mn-lt"/>
          <a:ea typeface="+mn-ea"/>
          <a:cs typeface="+mn-cs"/>
          <a:sym typeface="Georgia" pitchFamily="18" charset="0"/>
        </a:defRPr>
      </a:lvl2pPr>
      <a:lvl3pPr marL="1271588" indent="-420688" algn="l" defTabSz="673100" rtl="0" eaLnBrk="0" fontAlgn="base" hangingPunct="0">
        <a:spcBef>
          <a:spcPts val="1763"/>
        </a:spcBef>
        <a:spcAft>
          <a:spcPct val="0"/>
        </a:spcAft>
        <a:buClr>
          <a:srgbClr val="E88F27"/>
        </a:buClr>
        <a:buSzPct val="171000"/>
        <a:buFont typeface="Georgia" pitchFamily="18" charset="0"/>
        <a:buChar char="•"/>
        <a:defRPr b="1">
          <a:solidFill>
            <a:schemeClr val="tx1"/>
          </a:solidFill>
          <a:latin typeface="+mn-lt"/>
          <a:ea typeface="+mn-ea"/>
          <a:cs typeface="+mn-cs"/>
          <a:sym typeface="Georgia" pitchFamily="18" charset="0"/>
        </a:defRPr>
      </a:lvl3pPr>
      <a:lvl4pPr marL="1600200" indent="-422275" algn="l" defTabSz="673100" rtl="0" eaLnBrk="0" fontAlgn="base" hangingPunct="0">
        <a:spcBef>
          <a:spcPts val="1763"/>
        </a:spcBef>
        <a:spcAft>
          <a:spcPct val="0"/>
        </a:spcAft>
        <a:buClr>
          <a:srgbClr val="E88F27"/>
        </a:buClr>
        <a:buSzPct val="171000"/>
        <a:buFont typeface="Georgia" pitchFamily="18" charset="0"/>
        <a:buChar char="•"/>
        <a:defRPr sz="1300" b="1">
          <a:solidFill>
            <a:schemeClr val="tx1"/>
          </a:solidFill>
          <a:latin typeface="+mn-lt"/>
          <a:ea typeface="+mn-ea"/>
          <a:cs typeface="+mn-cs"/>
          <a:sym typeface="Georgia" pitchFamily="18" charset="0"/>
        </a:defRPr>
      </a:lvl4pPr>
      <a:lvl5pPr marL="1927225" indent="-420688" algn="l" defTabSz="673100" rtl="0" eaLnBrk="0" fontAlgn="base" hangingPunct="0">
        <a:spcBef>
          <a:spcPts val="1763"/>
        </a:spcBef>
        <a:spcAft>
          <a:spcPct val="0"/>
        </a:spcAft>
        <a:buClr>
          <a:srgbClr val="E88F27"/>
        </a:buClr>
        <a:buSzPct val="171000"/>
        <a:buFont typeface="Georgia" pitchFamily="18" charset="0"/>
        <a:buChar char="•"/>
        <a:defRPr sz="1000" b="1">
          <a:solidFill>
            <a:schemeClr val="tx1"/>
          </a:solidFill>
          <a:latin typeface="+mn-lt"/>
          <a:ea typeface="+mn-ea"/>
          <a:cs typeface="+mn-cs"/>
          <a:sym typeface="Georgia" pitchFamily="18" charset="0"/>
        </a:defRPr>
      </a:lvl5pPr>
      <a:lvl6pPr marL="2384425" indent="-420688" algn="l" defTabSz="673100" rtl="0" fontAlgn="base">
        <a:spcBef>
          <a:spcPts val="1763"/>
        </a:spcBef>
        <a:spcAft>
          <a:spcPct val="0"/>
        </a:spcAft>
        <a:buClr>
          <a:srgbClr val="E88F27"/>
        </a:buClr>
        <a:buSzPct val="171000"/>
        <a:buFont typeface="Georgia" charset="0"/>
        <a:buChar char="•"/>
        <a:defRPr sz="1000" b="1">
          <a:solidFill>
            <a:schemeClr val="tx1"/>
          </a:solidFill>
          <a:latin typeface="+mn-lt"/>
          <a:ea typeface="+mn-ea"/>
          <a:cs typeface="+mn-cs"/>
          <a:sym typeface="Georgia" charset="0"/>
        </a:defRPr>
      </a:lvl6pPr>
      <a:lvl7pPr marL="2841625" indent="-420688" algn="l" defTabSz="673100" rtl="0" fontAlgn="base">
        <a:spcBef>
          <a:spcPts val="1763"/>
        </a:spcBef>
        <a:spcAft>
          <a:spcPct val="0"/>
        </a:spcAft>
        <a:buClr>
          <a:srgbClr val="E88F27"/>
        </a:buClr>
        <a:buSzPct val="171000"/>
        <a:buFont typeface="Georgia" charset="0"/>
        <a:buChar char="•"/>
        <a:defRPr sz="1000" b="1">
          <a:solidFill>
            <a:schemeClr val="tx1"/>
          </a:solidFill>
          <a:latin typeface="+mn-lt"/>
          <a:ea typeface="+mn-ea"/>
          <a:cs typeface="+mn-cs"/>
          <a:sym typeface="Georgia" charset="0"/>
        </a:defRPr>
      </a:lvl7pPr>
      <a:lvl8pPr marL="3298825" indent="-420688" algn="l" defTabSz="673100" rtl="0" fontAlgn="base">
        <a:spcBef>
          <a:spcPts val="1763"/>
        </a:spcBef>
        <a:spcAft>
          <a:spcPct val="0"/>
        </a:spcAft>
        <a:buClr>
          <a:srgbClr val="E88F27"/>
        </a:buClr>
        <a:buSzPct val="171000"/>
        <a:buFont typeface="Georgia" charset="0"/>
        <a:buChar char="•"/>
        <a:defRPr sz="1000" b="1">
          <a:solidFill>
            <a:schemeClr val="tx1"/>
          </a:solidFill>
          <a:latin typeface="+mn-lt"/>
          <a:ea typeface="+mn-ea"/>
          <a:cs typeface="+mn-cs"/>
          <a:sym typeface="Georgia" charset="0"/>
        </a:defRPr>
      </a:lvl8pPr>
      <a:lvl9pPr marL="3756025" indent="-420688" algn="l" defTabSz="673100" rtl="0" fontAlgn="base">
        <a:spcBef>
          <a:spcPts val="1763"/>
        </a:spcBef>
        <a:spcAft>
          <a:spcPct val="0"/>
        </a:spcAft>
        <a:buClr>
          <a:srgbClr val="E88F27"/>
        </a:buClr>
        <a:buSzPct val="171000"/>
        <a:buFont typeface="Georgia" charset="0"/>
        <a:buChar char="•"/>
        <a:defRPr sz="1000" b="1">
          <a:solidFill>
            <a:schemeClr val="tx1"/>
          </a:solidFill>
          <a:latin typeface="+mn-lt"/>
          <a:ea typeface="+mn-ea"/>
          <a:cs typeface="+mn-cs"/>
          <a:sym typeface="Georgi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295904" y="548680"/>
            <a:ext cx="88254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4200">
                <a:solidFill>
                  <a:srgbClr val="FFFFFF"/>
                </a:solidFill>
                <a:latin typeface="GillSans" pitchFamily="-32" charset="0"/>
                <a:ea typeface="ヒラギノ角ゴ ProN W3" charset="-128"/>
                <a:sym typeface="GillSans" pitchFamily="-32" charset="0"/>
              </a:defRPr>
            </a:lvl1pPr>
            <a:lvl2pPr marL="742950" indent="-285750" algn="ctr">
              <a:defRPr sz="4200">
                <a:solidFill>
                  <a:srgbClr val="FFFFFF"/>
                </a:solidFill>
                <a:latin typeface="GillSans" pitchFamily="-32" charset="0"/>
                <a:ea typeface="ヒラギノ角ゴ ProN W3" charset="-128"/>
                <a:sym typeface="GillSans" pitchFamily="-32" charset="0"/>
              </a:defRPr>
            </a:lvl2pPr>
            <a:lvl3pPr marL="1143000" indent="-228600" algn="ctr">
              <a:defRPr sz="4200">
                <a:solidFill>
                  <a:srgbClr val="FFFFFF"/>
                </a:solidFill>
                <a:latin typeface="GillSans" pitchFamily="-32" charset="0"/>
                <a:ea typeface="ヒラギノ角ゴ ProN W3" charset="-128"/>
                <a:sym typeface="GillSans" pitchFamily="-32" charset="0"/>
              </a:defRPr>
            </a:lvl3pPr>
            <a:lvl4pPr marL="1600200" indent="-228600" algn="ctr">
              <a:defRPr sz="4200">
                <a:solidFill>
                  <a:srgbClr val="FFFFFF"/>
                </a:solidFill>
                <a:latin typeface="GillSans" pitchFamily="-32" charset="0"/>
                <a:ea typeface="ヒラギノ角ゴ ProN W3" charset="-128"/>
                <a:sym typeface="GillSans" pitchFamily="-32" charset="0"/>
              </a:defRPr>
            </a:lvl4pPr>
            <a:lvl5pPr marL="2057400" indent="-228600" algn="ctr">
              <a:defRPr sz="4200">
                <a:solidFill>
                  <a:srgbClr val="FFFFFF"/>
                </a:solidFill>
                <a:latin typeface="GillSans" pitchFamily="-32" charset="0"/>
                <a:ea typeface="ヒラギノ角ゴ ProN W3" charset="-128"/>
                <a:sym typeface="GillSans" pitchFamily="-32" charset="0"/>
              </a:defRPr>
            </a:lvl5pPr>
            <a:lvl6pPr marL="25146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6pPr>
            <a:lvl7pPr marL="29718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7pPr>
            <a:lvl8pPr marL="34290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8pPr>
            <a:lvl9pPr marL="38862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9pPr>
          </a:lstStyle>
          <a:p>
            <a:pPr>
              <a:defRPr/>
            </a:pPr>
            <a:r>
              <a:rPr lang="en-US" altLang="en-US" sz="3200" b="1" i="1" kern="0" dirty="0">
                <a:latin typeface="Georgia"/>
              </a:rPr>
              <a:t>The global </a:t>
            </a:r>
            <a:r>
              <a:rPr lang="en-US" altLang="en-US" sz="3200" b="1" i="1" kern="0" dirty="0" smtClean="0">
                <a:latin typeface="Georgia"/>
              </a:rPr>
              <a:t>reputation report 2016</a:t>
            </a:r>
            <a:endParaRPr lang="en-US" altLang="en-US" sz="3200" b="1" i="1" kern="0" dirty="0">
              <a:latin typeface="Georgia"/>
            </a:endParaRPr>
          </a:p>
        </p:txBody>
      </p:sp>
      <p:sp>
        <p:nvSpPr>
          <p:cNvPr id="2" name="TextBox 1"/>
          <p:cNvSpPr txBox="1"/>
          <p:nvPr/>
        </p:nvSpPr>
        <p:spPr>
          <a:xfrm>
            <a:off x="1619672" y="5805264"/>
            <a:ext cx="5904656" cy="1015663"/>
          </a:xfrm>
          <a:prstGeom prst="rect">
            <a:avLst/>
          </a:prstGeom>
          <a:noFill/>
        </p:spPr>
        <p:txBody>
          <a:bodyPr wrap="square" rtlCol="0">
            <a:spAutoFit/>
          </a:bodyPr>
          <a:lstStyle/>
          <a:p>
            <a:pPr algn="ctr"/>
            <a:r>
              <a:rPr lang="en-GB" sz="2000" b="1" dirty="0" smtClean="0"/>
              <a:t>Liz Green</a:t>
            </a:r>
          </a:p>
          <a:p>
            <a:pPr algn="ctr"/>
            <a:r>
              <a:rPr lang="en-GB" sz="2000" b="1" dirty="0" smtClean="0"/>
              <a:t>Senior Vice President, ICMIF</a:t>
            </a:r>
          </a:p>
          <a:p>
            <a:pPr algn="ctr"/>
            <a:r>
              <a:rPr lang="en-GB" sz="2000" b="1" dirty="0" smtClean="0"/>
              <a:t>June, 2017</a:t>
            </a:r>
            <a:endParaRPr lang="en-GB" sz="2000" b="1" dirty="0"/>
          </a:p>
        </p:txBody>
      </p:sp>
      <p:pic>
        <p:nvPicPr>
          <p:cNvPr id="5" name="Picture 4"/>
          <p:cNvPicPr>
            <a:picLocks noChangeAspect="1"/>
          </p:cNvPicPr>
          <p:nvPr/>
        </p:nvPicPr>
        <p:blipFill>
          <a:blip r:embed="rId3"/>
          <a:stretch>
            <a:fillRect/>
          </a:stretch>
        </p:blipFill>
        <p:spPr>
          <a:xfrm>
            <a:off x="4546575" y="3416297"/>
            <a:ext cx="50850" cy="25406"/>
          </a:xfrm>
          <a:prstGeom prst="rect">
            <a:avLst/>
          </a:prstGeom>
        </p:spPr>
      </p:pic>
      <p:pic>
        <p:nvPicPr>
          <p:cNvPr id="6" name="Picture 5"/>
          <p:cNvPicPr>
            <a:picLocks noChangeAspect="1"/>
          </p:cNvPicPr>
          <p:nvPr/>
        </p:nvPicPr>
        <p:blipFill>
          <a:blip r:embed="rId4"/>
          <a:stretch>
            <a:fillRect/>
          </a:stretch>
        </p:blipFill>
        <p:spPr>
          <a:xfrm>
            <a:off x="3407967" y="1916832"/>
            <a:ext cx="2601353" cy="3659731"/>
          </a:xfrm>
          <a:prstGeom prst="rect">
            <a:avLst/>
          </a:prstGeom>
        </p:spPr>
      </p:pic>
    </p:spTree>
    <p:extLst>
      <p:ext uri="{BB962C8B-B14F-4D97-AF65-F5344CB8AC3E}">
        <p14:creationId xmlns:p14="http://schemas.microsoft.com/office/powerpoint/2010/main" val="110008702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ICMIF’s activity </a:t>
            </a:r>
            <a:r>
              <a:rPr lang="en-GB" sz="2800" dirty="0" smtClean="0"/>
              <a:t>2012-15</a:t>
            </a:r>
            <a:endParaRPr lang="en-GB" sz="2800" dirty="0"/>
          </a:p>
        </p:txBody>
      </p:sp>
      <p:sp>
        <p:nvSpPr>
          <p:cNvPr id="3" name="Content Placeholder 2"/>
          <p:cNvSpPr>
            <a:spLocks noGrp="1"/>
          </p:cNvSpPr>
          <p:nvPr>
            <p:ph idx="1"/>
          </p:nvPr>
        </p:nvSpPr>
        <p:spPr/>
        <p:txBody>
          <a:bodyPr/>
          <a:lstStyle/>
          <a:p>
            <a:pPr marL="196850" indent="0">
              <a:buNone/>
            </a:pPr>
            <a:r>
              <a:rPr lang="en-GB" sz="2400" i="1" dirty="0" smtClean="0"/>
              <a:t>Increased associations with </a:t>
            </a:r>
            <a:r>
              <a:rPr lang="en-GB" sz="2400" i="1" dirty="0" smtClean="0">
                <a:solidFill>
                  <a:srgbClr val="FFC000"/>
                </a:solidFill>
              </a:rPr>
              <a:t>‘investment’ &amp; ‘sustainability</a:t>
            </a:r>
            <a:r>
              <a:rPr lang="en-GB" sz="2400" i="1" dirty="0" smtClean="0"/>
              <a:t>’ suggests ICMIF’s involvement with the following is having a positive impact on the sector’s reputation:</a:t>
            </a:r>
          </a:p>
          <a:p>
            <a:r>
              <a:rPr lang="en-GB" sz="2400" dirty="0" smtClean="0"/>
              <a:t>Development and launch of </a:t>
            </a:r>
            <a:r>
              <a:rPr lang="en-GB" sz="2400" dirty="0" smtClean="0">
                <a:solidFill>
                  <a:srgbClr val="FFC000"/>
                </a:solidFill>
              </a:rPr>
              <a:t>UNEP-FI Principles for Sustainable Insurance</a:t>
            </a:r>
          </a:p>
          <a:p>
            <a:r>
              <a:rPr lang="en-GB" sz="2400" dirty="0" smtClean="0"/>
              <a:t>Shaun Tarbuck speaking on behalf of the sector at the </a:t>
            </a:r>
            <a:r>
              <a:rPr lang="en-GB" sz="2400" dirty="0" smtClean="0">
                <a:solidFill>
                  <a:srgbClr val="FFC000"/>
                </a:solidFill>
              </a:rPr>
              <a:t>UN Summit 2014 regarding </a:t>
            </a:r>
            <a:r>
              <a:rPr lang="en-GB" sz="2400" i="1" dirty="0" smtClean="0">
                <a:solidFill>
                  <a:srgbClr val="FFC000"/>
                </a:solidFill>
              </a:rPr>
              <a:t>Climate Smart Investments</a:t>
            </a:r>
          </a:p>
          <a:p>
            <a:r>
              <a:rPr lang="en-GB" sz="2400" dirty="0" smtClean="0"/>
              <a:t>The appointment of Shaun Tarbuck to the </a:t>
            </a:r>
            <a:r>
              <a:rPr lang="en-GB" sz="2400" i="1" dirty="0" smtClean="0">
                <a:solidFill>
                  <a:srgbClr val="FFC000"/>
                </a:solidFill>
              </a:rPr>
              <a:t>Board of the Green Bonds Standard</a:t>
            </a:r>
            <a:endParaRPr lang="en-GB" sz="2400" i="1" dirty="0">
              <a:solidFill>
                <a:srgbClr val="FFC000"/>
              </a:solidFill>
            </a:endParaRPr>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10</a:t>
            </a:fld>
            <a:endParaRPr lang="en-US" altLang="fr-FR">
              <a:solidFill>
                <a:srgbClr val="FFFFFF"/>
              </a:solidFill>
            </a:endParaRPr>
          </a:p>
        </p:txBody>
      </p:sp>
    </p:spTree>
    <p:extLst>
      <p:ext uri="{BB962C8B-B14F-4D97-AF65-F5344CB8AC3E}">
        <p14:creationId xmlns:p14="http://schemas.microsoft.com/office/powerpoint/2010/main" val="249795211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9036496" cy="783934"/>
          </a:xfrm>
        </p:spPr>
        <p:txBody>
          <a:bodyPr/>
          <a:lstStyle/>
          <a:p>
            <a:r>
              <a:rPr lang="en-GB" sz="2400" dirty="0" smtClean="0">
                <a:latin typeface="+mn-lt"/>
              </a:rPr>
              <a:t>Priority four: External commentators </a:t>
            </a:r>
            <a:br>
              <a:rPr lang="en-GB" sz="2400" dirty="0" smtClean="0">
                <a:latin typeface="+mn-lt"/>
              </a:rPr>
            </a:br>
            <a:r>
              <a:rPr lang="en-GB" sz="2400" dirty="0" smtClean="0">
                <a:latin typeface="+mn-lt"/>
              </a:rPr>
              <a:t>are </a:t>
            </a:r>
            <a:r>
              <a:rPr lang="en-GB" sz="2400" dirty="0" smtClean="0">
                <a:solidFill>
                  <a:srgbClr val="FFC000"/>
                </a:solidFill>
                <a:latin typeface="+mn-lt"/>
              </a:rPr>
              <a:t>reflecting our values</a:t>
            </a:r>
            <a:endParaRPr lang="en-GB" sz="2400" dirty="0">
              <a:solidFill>
                <a:srgbClr val="FFC000"/>
              </a:solidFill>
              <a:latin typeface="+mn-l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75" y="1916832"/>
            <a:ext cx="7359650" cy="4214922"/>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11</a:t>
            </a:fld>
            <a:endParaRPr lang="en-US" altLang="fr-FR">
              <a:solidFill>
                <a:srgbClr val="FFFFFF"/>
              </a:solidFill>
            </a:endParaRPr>
          </a:p>
        </p:txBody>
      </p:sp>
    </p:spTree>
    <p:extLst>
      <p:ext uri="{BB962C8B-B14F-4D97-AF65-F5344CB8AC3E}">
        <p14:creationId xmlns:p14="http://schemas.microsoft.com/office/powerpoint/2010/main" val="289287004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ICMIF’s activity </a:t>
            </a:r>
            <a:r>
              <a:rPr lang="en-GB" sz="2800" dirty="0" smtClean="0"/>
              <a:t>2012-15</a:t>
            </a:r>
            <a:endParaRPr lang="en-GB" sz="2800" dirty="0"/>
          </a:p>
        </p:txBody>
      </p:sp>
      <p:sp>
        <p:nvSpPr>
          <p:cNvPr id="3" name="Content Placeholder 2"/>
          <p:cNvSpPr>
            <a:spLocks noGrp="1"/>
          </p:cNvSpPr>
          <p:nvPr>
            <p:ph idx="1"/>
          </p:nvPr>
        </p:nvSpPr>
        <p:spPr>
          <a:xfrm>
            <a:off x="889002" y="1989610"/>
            <a:ext cx="7359162" cy="4564062"/>
          </a:xfrm>
        </p:spPr>
        <p:txBody>
          <a:bodyPr/>
          <a:lstStyle/>
          <a:p>
            <a:pPr marL="196850" indent="0">
              <a:buNone/>
            </a:pPr>
            <a:r>
              <a:rPr lang="en-GB" sz="2400" i="1" dirty="0" smtClean="0">
                <a:solidFill>
                  <a:srgbClr val="FFC000"/>
                </a:solidFill>
              </a:rPr>
              <a:t>Increased understanding of the sector’s values </a:t>
            </a:r>
            <a:r>
              <a:rPr lang="en-GB" sz="2400" i="1" dirty="0" smtClean="0"/>
              <a:t>is likely to have been driven by the publishing and promotion of the following publications:</a:t>
            </a:r>
          </a:p>
          <a:p>
            <a:r>
              <a:rPr lang="en-GB" sz="2400" i="1" dirty="0" smtClean="0"/>
              <a:t>Values-based online marketing </a:t>
            </a:r>
            <a:r>
              <a:rPr lang="en-GB" sz="2400" dirty="0" smtClean="0"/>
              <a:t>(2014)</a:t>
            </a:r>
          </a:p>
          <a:p>
            <a:r>
              <a:rPr lang="en-GB" sz="2400" i="1" dirty="0" smtClean="0"/>
              <a:t>Mutual and cooperative values sell  </a:t>
            </a:r>
            <a:r>
              <a:rPr lang="en-GB" sz="2400" dirty="0" smtClean="0"/>
              <a:t>(2014)</a:t>
            </a:r>
          </a:p>
          <a:p>
            <a:r>
              <a:rPr lang="en-GB" sz="2400" i="1" dirty="0" smtClean="0"/>
              <a:t>Protecting Lives and Livelihoods </a:t>
            </a:r>
            <a:r>
              <a:rPr lang="en-GB" sz="2400" dirty="0" smtClean="0"/>
              <a:t>- the </a:t>
            </a:r>
            <a:r>
              <a:rPr lang="en-GB" sz="2400" dirty="0"/>
              <a:t>ICMIF Manifesto </a:t>
            </a:r>
            <a:r>
              <a:rPr lang="en-GB" sz="2400" dirty="0" smtClean="0"/>
              <a:t>(2015)</a:t>
            </a:r>
          </a:p>
          <a:p>
            <a:r>
              <a:rPr lang="en-GB" sz="2400" i="1" dirty="0" smtClean="0"/>
              <a:t>A practical guide to understanding mutual insurance </a:t>
            </a:r>
            <a:r>
              <a:rPr lang="en-GB" sz="2400" dirty="0" smtClean="0"/>
              <a:t>– a guide for supervisors and regulators (2015)</a:t>
            </a:r>
          </a:p>
          <a:p>
            <a:endParaRPr lang="en-GB" dirty="0"/>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12</a:t>
            </a:fld>
            <a:endParaRPr lang="en-US" altLang="fr-FR">
              <a:solidFill>
                <a:srgbClr val="FFFFFF"/>
              </a:solidFill>
            </a:endParaRPr>
          </a:p>
        </p:txBody>
      </p:sp>
    </p:spTree>
    <p:extLst>
      <p:ext uri="{BB962C8B-B14F-4D97-AF65-F5344CB8AC3E}">
        <p14:creationId xmlns:p14="http://schemas.microsoft.com/office/powerpoint/2010/main" val="168232406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395"/>
            <a:ext cx="9036496" cy="865187"/>
          </a:xfrm>
        </p:spPr>
        <p:txBody>
          <a:bodyPr/>
          <a:lstStyle/>
          <a:p>
            <a:r>
              <a:rPr lang="en-GB" sz="2400" dirty="0" smtClean="0">
                <a:latin typeface="+mn-lt"/>
              </a:rPr>
              <a:t>Priority five: </a:t>
            </a:r>
            <a:r>
              <a:rPr lang="en-GB" sz="2400" dirty="0" smtClean="0">
                <a:solidFill>
                  <a:srgbClr val="FFC000"/>
                </a:solidFill>
                <a:latin typeface="+mn-lt"/>
              </a:rPr>
              <a:t>Creating positive sentiment</a:t>
            </a:r>
            <a:r>
              <a:rPr lang="en-GB" sz="2400" dirty="0" smtClean="0">
                <a:latin typeface="+mn-lt"/>
              </a:rPr>
              <a:t> </a:t>
            </a:r>
            <a:br>
              <a:rPr lang="en-GB" sz="2400" dirty="0" smtClean="0">
                <a:latin typeface="+mn-lt"/>
              </a:rPr>
            </a:br>
            <a:r>
              <a:rPr lang="en-GB" sz="2400" dirty="0" smtClean="0">
                <a:latin typeface="+mn-lt"/>
              </a:rPr>
              <a:t>towards our sector</a:t>
            </a:r>
            <a:endParaRPr lang="en-GB" sz="2400" dirty="0">
              <a:latin typeface="+mn-l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75" y="1785087"/>
            <a:ext cx="7359650" cy="3797413"/>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13</a:t>
            </a:fld>
            <a:endParaRPr lang="en-US" altLang="fr-FR">
              <a:solidFill>
                <a:srgbClr val="FFFFFF"/>
              </a:solidFill>
            </a:endParaRPr>
          </a:p>
        </p:txBody>
      </p:sp>
    </p:spTree>
    <p:extLst>
      <p:ext uri="{BB962C8B-B14F-4D97-AF65-F5344CB8AC3E}">
        <p14:creationId xmlns:p14="http://schemas.microsoft.com/office/powerpoint/2010/main" val="105038299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260648"/>
            <a:ext cx="9396536" cy="783934"/>
          </a:xfrm>
        </p:spPr>
        <p:txBody>
          <a:bodyPr/>
          <a:lstStyle/>
          <a:p>
            <a:r>
              <a:rPr lang="en-GB" sz="2800" dirty="0"/>
              <a:t>ICMIF’s activity </a:t>
            </a:r>
            <a:r>
              <a:rPr lang="en-GB" sz="2800" dirty="0" smtClean="0"/>
              <a:t>2012-15</a:t>
            </a:r>
            <a:endParaRPr lang="en-GB" sz="2800" dirty="0"/>
          </a:p>
        </p:txBody>
      </p:sp>
      <p:sp>
        <p:nvSpPr>
          <p:cNvPr id="3" name="Content Placeholder 2"/>
          <p:cNvSpPr>
            <a:spLocks noGrp="1"/>
          </p:cNvSpPr>
          <p:nvPr>
            <p:ph idx="1"/>
          </p:nvPr>
        </p:nvSpPr>
        <p:spPr/>
        <p:txBody>
          <a:bodyPr/>
          <a:lstStyle/>
          <a:p>
            <a:pPr marL="196850" indent="0">
              <a:buNone/>
            </a:pPr>
            <a:endParaRPr lang="en-GB" sz="2400" dirty="0" smtClean="0"/>
          </a:p>
          <a:p>
            <a:pPr marL="196850" indent="0">
              <a:buNone/>
            </a:pPr>
            <a:endParaRPr lang="en-GB" sz="2400" dirty="0"/>
          </a:p>
          <a:p>
            <a:pPr marL="196850" indent="0">
              <a:buNone/>
            </a:pPr>
            <a:r>
              <a:rPr lang="en-GB" sz="2400" i="1" dirty="0" smtClean="0"/>
              <a:t>Increased Net Sentiment Score for the sector can be attributed, in part to the increased volume of stories being shared relating to initiatives including: </a:t>
            </a:r>
          </a:p>
          <a:p>
            <a:r>
              <a:rPr lang="en-GB" sz="2400" dirty="0" smtClean="0"/>
              <a:t>ICMIF’s </a:t>
            </a:r>
            <a:r>
              <a:rPr lang="en-GB" sz="2400" dirty="0" smtClean="0">
                <a:solidFill>
                  <a:srgbClr val="FFC000"/>
                </a:solidFill>
              </a:rPr>
              <a:t>5-5-5 </a:t>
            </a:r>
            <a:r>
              <a:rPr lang="en-GB" sz="2400" dirty="0" smtClean="0"/>
              <a:t>Microinsurance Strategy</a:t>
            </a:r>
          </a:p>
          <a:p>
            <a:r>
              <a:rPr lang="en-GB" sz="2400" dirty="0" smtClean="0">
                <a:solidFill>
                  <a:srgbClr val="FFC000"/>
                </a:solidFill>
              </a:rPr>
              <a:t>Swiss </a:t>
            </a:r>
            <a:r>
              <a:rPr lang="en-GB" sz="2400" dirty="0" err="1" smtClean="0">
                <a:solidFill>
                  <a:srgbClr val="FFC000"/>
                </a:solidFill>
              </a:rPr>
              <a:t>Re’s</a:t>
            </a:r>
            <a:r>
              <a:rPr lang="en-GB" sz="2400" dirty="0" smtClean="0">
                <a:solidFill>
                  <a:srgbClr val="FFC000"/>
                </a:solidFill>
              </a:rPr>
              <a:t> </a:t>
            </a:r>
            <a:r>
              <a:rPr lang="en-GB" sz="2400" i="1" dirty="0" smtClean="0">
                <a:solidFill>
                  <a:srgbClr val="FFC000"/>
                </a:solidFill>
              </a:rPr>
              <a:t>sigma</a:t>
            </a:r>
            <a:r>
              <a:rPr lang="en-GB" sz="2400" dirty="0" smtClean="0">
                <a:solidFill>
                  <a:srgbClr val="FFC000"/>
                </a:solidFill>
              </a:rPr>
              <a:t> report</a:t>
            </a:r>
            <a:r>
              <a:rPr lang="en-GB" sz="2400" dirty="0" smtClean="0"/>
              <a:t>: </a:t>
            </a:r>
            <a:r>
              <a:rPr lang="en-GB" sz="2400" i="1" dirty="0" smtClean="0"/>
              <a:t>A comeback for mutual insurance?</a:t>
            </a:r>
          </a:p>
          <a:p>
            <a:r>
              <a:rPr lang="en-GB" sz="2400" dirty="0" smtClean="0">
                <a:solidFill>
                  <a:srgbClr val="FFC000"/>
                </a:solidFill>
              </a:rPr>
              <a:t>The Cambridge Institute for Sustainability Leadership</a:t>
            </a:r>
            <a:r>
              <a:rPr lang="en-GB" sz="2400" dirty="0" smtClean="0"/>
              <a:t>: </a:t>
            </a:r>
            <a:r>
              <a:rPr lang="en-GB" sz="2400" i="1" dirty="0" smtClean="0"/>
              <a:t>Rethinking insurance for sustainable development</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14</a:t>
            </a:fld>
            <a:endParaRPr lang="en-US" altLang="fr-FR">
              <a:solidFill>
                <a:srgbClr val="FFFFFF"/>
              </a:solidFill>
            </a:endParaRPr>
          </a:p>
        </p:txBody>
      </p:sp>
    </p:spTree>
    <p:extLst>
      <p:ext uri="{BB962C8B-B14F-4D97-AF65-F5344CB8AC3E}">
        <p14:creationId xmlns:p14="http://schemas.microsoft.com/office/powerpoint/2010/main" val="1343129466"/>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39"/>
            <a:ext cx="8748464" cy="1008113"/>
          </a:xfrm>
        </p:spPr>
        <p:txBody>
          <a:bodyPr/>
          <a:lstStyle/>
          <a:p>
            <a:r>
              <a:rPr lang="en-GB" sz="2400" dirty="0" smtClean="0"/>
              <a:t>Priority six: Communicating the </a:t>
            </a:r>
            <a:r>
              <a:rPr lang="en-GB" sz="2400" dirty="0" smtClean="0">
                <a:solidFill>
                  <a:srgbClr val="FFC000"/>
                </a:solidFill>
              </a:rPr>
              <a:t>sector’s </a:t>
            </a:r>
            <a:br>
              <a:rPr lang="en-GB" sz="2400" dirty="0" smtClean="0">
                <a:solidFill>
                  <a:srgbClr val="FFC000"/>
                </a:solidFill>
              </a:rPr>
            </a:br>
            <a:r>
              <a:rPr lang="en-GB" sz="2400" dirty="0" smtClean="0">
                <a:solidFill>
                  <a:srgbClr val="FFC000"/>
                </a:solidFill>
              </a:rPr>
              <a:t>financial strength </a:t>
            </a:r>
            <a:endParaRPr lang="en-GB" sz="2400" dirty="0">
              <a:solidFill>
                <a:srgbClr val="FFC000"/>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7471" y="1401763"/>
            <a:ext cx="7189057" cy="4564062"/>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15</a:t>
            </a:fld>
            <a:endParaRPr lang="en-US" altLang="fr-FR">
              <a:solidFill>
                <a:srgbClr val="FFFFFF"/>
              </a:solidFill>
            </a:endParaRPr>
          </a:p>
        </p:txBody>
      </p:sp>
    </p:spTree>
    <p:extLst>
      <p:ext uri="{BB962C8B-B14F-4D97-AF65-F5344CB8AC3E}">
        <p14:creationId xmlns:p14="http://schemas.microsoft.com/office/powerpoint/2010/main" val="3773854257"/>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975" y="476672"/>
            <a:ext cx="8708049" cy="865187"/>
          </a:xfrm>
        </p:spPr>
        <p:txBody>
          <a:bodyPr/>
          <a:lstStyle/>
          <a:p>
            <a:r>
              <a:rPr lang="en-GB" sz="2400" dirty="0" smtClean="0">
                <a:latin typeface="+mn-lt"/>
              </a:rPr>
              <a:t>Priority seven: The most visible cooperative and mutual insurers are those that are </a:t>
            </a:r>
            <a:r>
              <a:rPr lang="en-GB" sz="2400" dirty="0" smtClean="0">
                <a:solidFill>
                  <a:srgbClr val="FFC000"/>
                </a:solidFill>
                <a:latin typeface="+mn-lt"/>
              </a:rPr>
              <a:t>performing most positively in financial terms</a:t>
            </a:r>
            <a:endParaRPr lang="en-GB" sz="2400" dirty="0">
              <a:solidFill>
                <a:srgbClr val="FFC000"/>
              </a:solidFill>
              <a:latin typeface="+mn-l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75" y="2400332"/>
            <a:ext cx="7359650" cy="2566923"/>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16</a:t>
            </a:fld>
            <a:endParaRPr lang="en-US" altLang="fr-FR">
              <a:solidFill>
                <a:srgbClr val="FFFFFF"/>
              </a:solidFill>
            </a:endParaRPr>
          </a:p>
        </p:txBody>
      </p:sp>
    </p:spTree>
    <p:extLst>
      <p:ext uri="{BB962C8B-B14F-4D97-AF65-F5344CB8AC3E}">
        <p14:creationId xmlns:p14="http://schemas.microsoft.com/office/powerpoint/2010/main" val="395288221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036496" cy="865187"/>
          </a:xfrm>
        </p:spPr>
        <p:txBody>
          <a:bodyPr/>
          <a:lstStyle/>
          <a:p>
            <a:r>
              <a:rPr lang="en-GB" sz="2800" dirty="0"/>
              <a:t>ICMIF’s activity </a:t>
            </a:r>
            <a:r>
              <a:rPr lang="en-GB" sz="2800" dirty="0" smtClean="0"/>
              <a:t>2012-15</a:t>
            </a:r>
            <a:endParaRPr lang="en-GB" sz="2800" dirty="0"/>
          </a:p>
        </p:txBody>
      </p:sp>
      <p:sp>
        <p:nvSpPr>
          <p:cNvPr id="3" name="Content Placeholder 2"/>
          <p:cNvSpPr>
            <a:spLocks noGrp="1"/>
          </p:cNvSpPr>
          <p:nvPr>
            <p:ph idx="1"/>
          </p:nvPr>
        </p:nvSpPr>
        <p:spPr>
          <a:xfrm>
            <a:off x="892420" y="1412776"/>
            <a:ext cx="7359162" cy="4564062"/>
          </a:xfrm>
        </p:spPr>
        <p:txBody>
          <a:bodyPr/>
          <a:lstStyle/>
          <a:p>
            <a:pPr marL="196850" indent="0">
              <a:buNone/>
            </a:pPr>
            <a:endParaRPr lang="en-GB" sz="2400" dirty="0" smtClean="0"/>
          </a:p>
          <a:p>
            <a:pPr marL="196850" indent="0">
              <a:buNone/>
            </a:pPr>
            <a:r>
              <a:rPr lang="en-GB" sz="2400" i="1" dirty="0" smtClean="0"/>
              <a:t>The sector’s financial performance has been researched and analysed by ICMIF’s </a:t>
            </a:r>
            <a:r>
              <a:rPr lang="en-GB" sz="2400" i="1" dirty="0" smtClean="0">
                <a:solidFill>
                  <a:srgbClr val="FFC000"/>
                </a:solidFill>
              </a:rPr>
              <a:t>Mutual Market Share Report</a:t>
            </a:r>
            <a:r>
              <a:rPr lang="en-GB" sz="2400" i="1" dirty="0" smtClean="0"/>
              <a:t> which is attracting increasing media attention:</a:t>
            </a:r>
          </a:p>
          <a:p>
            <a:r>
              <a:rPr lang="en-GB" sz="2000" dirty="0" smtClean="0">
                <a:solidFill>
                  <a:srgbClr val="FFC000"/>
                </a:solidFill>
              </a:rPr>
              <a:t>A correlation noted </a:t>
            </a:r>
            <a:r>
              <a:rPr lang="en-GB" sz="2000" dirty="0" smtClean="0"/>
              <a:t>between the fastest growing cooperative/mutual insurers and those with the highest visibility   </a:t>
            </a:r>
          </a:p>
          <a:p>
            <a:r>
              <a:rPr lang="en-GB" sz="2000" dirty="0" smtClean="0">
                <a:solidFill>
                  <a:srgbClr val="FFC000"/>
                </a:solidFill>
              </a:rPr>
              <a:t>Regularly communicating success metrics </a:t>
            </a:r>
            <a:r>
              <a:rPr lang="en-GB" sz="2000" dirty="0" smtClean="0"/>
              <a:t>– or </a:t>
            </a:r>
            <a:r>
              <a:rPr lang="en-GB" sz="2000" i="1" dirty="0" smtClean="0"/>
              <a:t>points of difference </a:t>
            </a:r>
            <a:r>
              <a:rPr lang="en-GB" sz="2000" dirty="0" smtClean="0"/>
              <a:t>- might offer members opportunities for increased visibility. </a:t>
            </a:r>
          </a:p>
          <a:p>
            <a:r>
              <a:rPr lang="en-GB" sz="2000" dirty="0" smtClean="0"/>
              <a:t>ICMIF’s </a:t>
            </a:r>
            <a:r>
              <a:rPr lang="en-GB" sz="2000" i="1" dirty="0" smtClean="0">
                <a:solidFill>
                  <a:srgbClr val="FFC000"/>
                </a:solidFill>
              </a:rPr>
              <a:t>Communications Leaders Forum </a:t>
            </a:r>
            <a:r>
              <a:rPr lang="en-GB" sz="2000" dirty="0" smtClean="0"/>
              <a:t>will consider this point.</a:t>
            </a:r>
            <a:endParaRPr lang="en-GB" sz="2400" dirty="0" smtClean="0"/>
          </a:p>
          <a:p>
            <a:endParaRPr lang="en-GB" dirty="0"/>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17</a:t>
            </a:fld>
            <a:endParaRPr lang="en-US" altLang="fr-FR">
              <a:solidFill>
                <a:srgbClr val="FFFFFF"/>
              </a:solidFill>
            </a:endParaRPr>
          </a:p>
        </p:txBody>
      </p:sp>
    </p:spTree>
    <p:extLst>
      <p:ext uri="{BB962C8B-B14F-4D97-AF65-F5344CB8AC3E}">
        <p14:creationId xmlns:p14="http://schemas.microsoft.com/office/powerpoint/2010/main" val="176953831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79" y="404664"/>
            <a:ext cx="8636041" cy="865187"/>
          </a:xfrm>
        </p:spPr>
        <p:txBody>
          <a:bodyPr/>
          <a:lstStyle/>
          <a:p>
            <a:r>
              <a:rPr lang="en-GB" sz="2400" dirty="0" smtClean="0">
                <a:latin typeface="+mn-lt"/>
              </a:rPr>
              <a:t>Priority eight: Being associated with </a:t>
            </a:r>
            <a:r>
              <a:rPr lang="en-GB" sz="2400" dirty="0" smtClean="0">
                <a:solidFill>
                  <a:srgbClr val="FFC000"/>
                </a:solidFill>
                <a:latin typeface="+mn-lt"/>
              </a:rPr>
              <a:t>strong leadership </a:t>
            </a:r>
            <a:r>
              <a:rPr lang="en-GB" sz="2400" dirty="0" smtClean="0">
                <a:latin typeface="+mn-lt"/>
              </a:rPr>
              <a:t>and leaders</a:t>
            </a:r>
            <a:endParaRPr lang="en-GB" sz="2400" dirty="0">
              <a:latin typeface="+mn-l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75" y="1740127"/>
            <a:ext cx="7359650" cy="3887333"/>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18</a:t>
            </a:fld>
            <a:endParaRPr lang="en-US" altLang="fr-FR">
              <a:solidFill>
                <a:srgbClr val="FFFFFF"/>
              </a:solidFill>
            </a:endParaRPr>
          </a:p>
        </p:txBody>
      </p:sp>
    </p:spTree>
    <p:extLst>
      <p:ext uri="{BB962C8B-B14F-4D97-AF65-F5344CB8AC3E}">
        <p14:creationId xmlns:p14="http://schemas.microsoft.com/office/powerpoint/2010/main" val="3988901343"/>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087" y="260648"/>
            <a:ext cx="8702473" cy="865187"/>
          </a:xfrm>
        </p:spPr>
        <p:txBody>
          <a:bodyPr/>
          <a:lstStyle/>
          <a:p>
            <a:r>
              <a:rPr lang="en-GB" sz="2400" dirty="0" smtClean="0">
                <a:latin typeface="+mn-lt"/>
              </a:rPr>
              <a:t>Priority nine: </a:t>
            </a:r>
            <a:r>
              <a:rPr lang="en-GB" sz="2400" dirty="0" smtClean="0">
                <a:solidFill>
                  <a:srgbClr val="FFC000"/>
                </a:solidFill>
                <a:latin typeface="+mn-lt"/>
              </a:rPr>
              <a:t>Growing the sector’s profile among key reputation influencers, </a:t>
            </a:r>
            <a:r>
              <a:rPr lang="en-GB" sz="2400" dirty="0" smtClean="0">
                <a:latin typeface="+mn-lt"/>
              </a:rPr>
              <a:t>globally</a:t>
            </a:r>
            <a:endParaRPr lang="en-GB" sz="2400" dirty="0">
              <a:latin typeface="+mn-lt"/>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75" y="1805257"/>
            <a:ext cx="7359650" cy="3757073"/>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19</a:t>
            </a:fld>
            <a:endParaRPr lang="en-US" altLang="fr-FR">
              <a:solidFill>
                <a:srgbClr val="FFFFFF"/>
              </a:solidFill>
            </a:endParaRPr>
          </a:p>
        </p:txBody>
      </p:sp>
    </p:spTree>
    <p:extLst>
      <p:ext uri="{BB962C8B-B14F-4D97-AF65-F5344CB8AC3E}">
        <p14:creationId xmlns:p14="http://schemas.microsoft.com/office/powerpoint/2010/main" val="420425249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 y="116633"/>
            <a:ext cx="9013582" cy="1041022"/>
          </a:xfrm>
        </p:spPr>
        <p:txBody>
          <a:bodyPr>
            <a:normAutofit fontScale="90000"/>
          </a:bodyPr>
          <a:lstStyle/>
          <a:p>
            <a:r>
              <a:rPr lang="en-GB" altLang="en-US" sz="3323" dirty="0" smtClean="0"/>
              <a:t>In 2012 ICMIF </a:t>
            </a:r>
            <a:r>
              <a:rPr lang="en-GB" altLang="en-US" sz="3323" dirty="0"/>
              <a:t>commissioned the world’s first </a:t>
            </a:r>
            <a:r>
              <a:rPr lang="en-GB" altLang="en-US" sz="3323" dirty="0">
                <a:latin typeface="+mn-lt"/>
              </a:rPr>
              <a:t>reputation</a:t>
            </a:r>
            <a:r>
              <a:rPr lang="en-GB" altLang="en-US" sz="3323" dirty="0"/>
              <a:t> study for our sector…</a:t>
            </a:r>
          </a:p>
        </p:txBody>
      </p:sp>
      <p:pic>
        <p:nvPicPr>
          <p:cNvPr id="51203" name="Picture 5" descr="Rep_Innards"/>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a:xfrm>
            <a:off x="1676400" y="2533651"/>
            <a:ext cx="1922585" cy="2592265"/>
          </a:xfrm>
          <a:noFill/>
        </p:spPr>
      </p:pic>
      <p:sp>
        <p:nvSpPr>
          <p:cNvPr id="51204" name="Content Placeholder 5"/>
          <p:cNvSpPr>
            <a:spLocks noGrp="1"/>
          </p:cNvSpPr>
          <p:nvPr>
            <p:ph sz="half" idx="2"/>
          </p:nvPr>
        </p:nvSpPr>
        <p:spPr>
          <a:xfrm>
            <a:off x="4642339" y="2099897"/>
            <a:ext cx="3727938" cy="4177811"/>
          </a:xfrm>
        </p:spPr>
        <p:txBody>
          <a:bodyPr/>
          <a:lstStyle/>
          <a:p>
            <a:pPr>
              <a:buFont typeface="Wingdings" panose="05000000000000000000" pitchFamily="2" charset="2"/>
              <a:buChar char="ü"/>
            </a:pPr>
            <a:r>
              <a:rPr lang="en-GB" altLang="en-US" sz="2400" dirty="0" smtClean="0"/>
              <a:t>A one year global digital reputation study (Nov 2011-2012)</a:t>
            </a:r>
          </a:p>
          <a:p>
            <a:pPr>
              <a:buFont typeface="Wingdings" panose="05000000000000000000" pitchFamily="2" charset="2"/>
              <a:buChar char="ü"/>
            </a:pPr>
            <a:r>
              <a:rPr lang="en-GB" altLang="en-US" sz="2400" dirty="0" smtClean="0"/>
              <a:t>Behaviour and sentiment</a:t>
            </a:r>
          </a:p>
          <a:p>
            <a:pPr>
              <a:buFont typeface="Wingdings" panose="05000000000000000000" pitchFamily="2" charset="2"/>
              <a:buChar char="ü"/>
            </a:pPr>
            <a:r>
              <a:rPr lang="en-GB" altLang="en-US" sz="2400" dirty="0" smtClean="0"/>
              <a:t>16 languages tracked</a:t>
            </a:r>
          </a:p>
          <a:p>
            <a:endParaRPr lang="en-GB" altLang="en-US" dirty="0" smtClean="0"/>
          </a:p>
        </p:txBody>
      </p:sp>
    </p:spTree>
    <p:extLst>
      <p:ext uri="{BB962C8B-B14F-4D97-AF65-F5344CB8AC3E}">
        <p14:creationId xmlns:p14="http://schemas.microsoft.com/office/powerpoint/2010/main" val="1601258263"/>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64033" cy="865187"/>
          </a:xfrm>
        </p:spPr>
        <p:txBody>
          <a:bodyPr/>
          <a:lstStyle/>
          <a:p>
            <a:r>
              <a:rPr lang="en-GB" sz="2400" dirty="0" smtClean="0">
                <a:latin typeface="+mn-lt"/>
              </a:rPr>
              <a:t>Priority ten: Being well </a:t>
            </a:r>
            <a:r>
              <a:rPr lang="en-GB" sz="2400" dirty="0" smtClean="0">
                <a:solidFill>
                  <a:srgbClr val="FFC000"/>
                </a:solidFill>
                <a:latin typeface="+mn-lt"/>
              </a:rPr>
              <a:t>represented in conversations about key global topics </a:t>
            </a:r>
            <a:r>
              <a:rPr lang="en-GB" sz="2400" dirty="0" smtClean="0">
                <a:latin typeface="+mn-lt"/>
              </a:rPr>
              <a:t>for insurance</a:t>
            </a:r>
            <a:endParaRPr lang="en-GB" sz="2400" dirty="0">
              <a:latin typeface="+mn-lt"/>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75" y="1718106"/>
            <a:ext cx="7359650" cy="3931375"/>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20</a:t>
            </a:fld>
            <a:endParaRPr lang="en-US" altLang="fr-FR">
              <a:solidFill>
                <a:srgbClr val="FFFFFF"/>
              </a:solidFill>
            </a:endParaRPr>
          </a:p>
        </p:txBody>
      </p:sp>
    </p:spTree>
    <p:extLst>
      <p:ext uri="{BB962C8B-B14F-4D97-AF65-F5344CB8AC3E}">
        <p14:creationId xmlns:p14="http://schemas.microsoft.com/office/powerpoint/2010/main" val="2704856207"/>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9395"/>
            <a:ext cx="8964488" cy="865187"/>
          </a:xfrm>
        </p:spPr>
        <p:txBody>
          <a:bodyPr/>
          <a:lstStyle/>
          <a:p>
            <a:r>
              <a:rPr lang="en-GB" sz="2800" dirty="0"/>
              <a:t>ICMIF’s activity </a:t>
            </a:r>
            <a:r>
              <a:rPr lang="en-GB" sz="2800" dirty="0" smtClean="0"/>
              <a:t>2012-15</a:t>
            </a:r>
            <a:endParaRPr lang="en-GB" sz="2800" dirty="0"/>
          </a:p>
        </p:txBody>
      </p:sp>
      <p:sp>
        <p:nvSpPr>
          <p:cNvPr id="3" name="Content Placeholder 2"/>
          <p:cNvSpPr>
            <a:spLocks noGrp="1"/>
          </p:cNvSpPr>
          <p:nvPr>
            <p:ph idx="1"/>
          </p:nvPr>
        </p:nvSpPr>
        <p:spPr>
          <a:xfrm>
            <a:off x="892420" y="1044582"/>
            <a:ext cx="7279980" cy="4921243"/>
          </a:xfrm>
        </p:spPr>
        <p:txBody>
          <a:bodyPr/>
          <a:lstStyle/>
          <a:p>
            <a:pPr marL="196850" indent="0">
              <a:buNone/>
            </a:pPr>
            <a:r>
              <a:rPr lang="en-GB" sz="2000" dirty="0" smtClean="0"/>
              <a:t>The sector’s association with </a:t>
            </a:r>
            <a:r>
              <a:rPr lang="en-GB" sz="2000" dirty="0" smtClean="0">
                <a:solidFill>
                  <a:srgbClr val="FFC000"/>
                </a:solidFill>
              </a:rPr>
              <a:t>strong leadership is tightly linked with an increase in the profile </a:t>
            </a:r>
            <a:r>
              <a:rPr lang="en-GB" sz="2000" dirty="0" smtClean="0"/>
              <a:t>of its key influencers. </a:t>
            </a:r>
          </a:p>
          <a:p>
            <a:pPr marL="196850" indent="0">
              <a:buNone/>
            </a:pPr>
            <a:r>
              <a:rPr lang="en-GB" sz="2000" dirty="0" smtClean="0"/>
              <a:t>ICMIF’s Leadership team and members of its Board are now involved in global level decision making and discussions including:</a:t>
            </a:r>
          </a:p>
          <a:p>
            <a:r>
              <a:rPr lang="en-GB" sz="2000" dirty="0" smtClean="0">
                <a:solidFill>
                  <a:srgbClr val="FFC000"/>
                </a:solidFill>
              </a:rPr>
              <a:t>The B20 </a:t>
            </a:r>
            <a:r>
              <a:rPr lang="en-GB" sz="2000" dirty="0" smtClean="0"/>
              <a:t>(make policy recommendations on behalf of the business world to the G20)</a:t>
            </a:r>
          </a:p>
          <a:p>
            <a:r>
              <a:rPr lang="en-GB" sz="2000" dirty="0" smtClean="0"/>
              <a:t>The </a:t>
            </a:r>
            <a:r>
              <a:rPr lang="en-GB" sz="2000" dirty="0" smtClean="0">
                <a:solidFill>
                  <a:srgbClr val="FFC000"/>
                </a:solidFill>
              </a:rPr>
              <a:t>United Nations </a:t>
            </a:r>
            <a:r>
              <a:rPr lang="en-GB" sz="2000" dirty="0" smtClean="0"/>
              <a:t>International Strategy for Disaster Reduction (UNISDR)</a:t>
            </a:r>
          </a:p>
          <a:p>
            <a:r>
              <a:rPr lang="en-GB" sz="2000" dirty="0" smtClean="0">
                <a:solidFill>
                  <a:srgbClr val="FFC000"/>
                </a:solidFill>
              </a:rPr>
              <a:t>United Nations </a:t>
            </a:r>
            <a:r>
              <a:rPr lang="en-GB" sz="2000" dirty="0" smtClean="0"/>
              <a:t>Development Program (UNDP)</a:t>
            </a:r>
          </a:p>
          <a:p>
            <a:endParaRPr lang="en-GB" sz="2000" dirty="0"/>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21</a:t>
            </a:fld>
            <a:endParaRPr lang="en-US" altLang="fr-FR">
              <a:solidFill>
                <a:srgbClr val="FFFFFF"/>
              </a:solidFill>
            </a:endParaRPr>
          </a:p>
        </p:txBody>
      </p:sp>
    </p:spTree>
    <p:extLst>
      <p:ext uri="{BB962C8B-B14F-4D97-AF65-F5344CB8AC3E}">
        <p14:creationId xmlns:p14="http://schemas.microsoft.com/office/powerpoint/2010/main" val="262050524"/>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79395"/>
            <a:ext cx="9036496" cy="865187"/>
          </a:xfrm>
        </p:spPr>
        <p:txBody>
          <a:bodyPr/>
          <a:lstStyle/>
          <a:p>
            <a:r>
              <a:rPr lang="en-GB" sz="2800" dirty="0" smtClean="0"/>
              <a:t>Concluding comments</a:t>
            </a:r>
            <a:endParaRPr lang="en-GB" sz="2800" dirty="0"/>
          </a:p>
        </p:txBody>
      </p:sp>
      <p:sp>
        <p:nvSpPr>
          <p:cNvPr id="3" name="Content Placeholder 2"/>
          <p:cNvSpPr>
            <a:spLocks noGrp="1"/>
          </p:cNvSpPr>
          <p:nvPr>
            <p:ph idx="1"/>
          </p:nvPr>
        </p:nvSpPr>
        <p:spPr>
          <a:xfrm>
            <a:off x="892420" y="1556791"/>
            <a:ext cx="7279980" cy="4409033"/>
          </a:xfrm>
        </p:spPr>
        <p:txBody>
          <a:bodyPr/>
          <a:lstStyle/>
          <a:p>
            <a:pPr marL="196850" indent="0">
              <a:buNone/>
            </a:pPr>
            <a:endParaRPr lang="en-GB" sz="2000" dirty="0" smtClean="0"/>
          </a:p>
          <a:p>
            <a:pPr marL="196850" indent="0">
              <a:buNone/>
            </a:pPr>
            <a:r>
              <a:rPr lang="en-GB" sz="2200" dirty="0" smtClean="0"/>
              <a:t>The improvement in our sector’s reputation over three years has been considerable. </a:t>
            </a:r>
            <a:r>
              <a:rPr lang="en-GB" sz="2200" dirty="0"/>
              <a:t>M</a:t>
            </a:r>
            <a:r>
              <a:rPr lang="en-GB" sz="2200" dirty="0" smtClean="0"/>
              <a:t>uch is attributed to the new ICMIF strategy, but there are still many more opportunities ahead</a:t>
            </a:r>
            <a:r>
              <a:rPr lang="en-GB" sz="2000" dirty="0" smtClean="0"/>
              <a:t>:</a:t>
            </a:r>
          </a:p>
          <a:p>
            <a:pPr marL="654050" indent="-457200">
              <a:buFont typeface="+mj-lt"/>
              <a:buAutoNum type="arabicPeriod"/>
            </a:pPr>
            <a:r>
              <a:rPr lang="en-GB" sz="2000" dirty="0" smtClean="0"/>
              <a:t>Develop a </a:t>
            </a:r>
            <a:r>
              <a:rPr lang="en-GB" sz="2000" dirty="0" smtClean="0">
                <a:solidFill>
                  <a:srgbClr val="FFC000"/>
                </a:solidFill>
              </a:rPr>
              <a:t>more confident voice</a:t>
            </a:r>
          </a:p>
          <a:p>
            <a:pPr marL="654050" indent="-457200">
              <a:buFont typeface="+mj-lt"/>
              <a:buAutoNum type="arabicPeriod"/>
            </a:pPr>
            <a:r>
              <a:rPr lang="en-GB" sz="2000" dirty="0" smtClean="0"/>
              <a:t>Showcase </a:t>
            </a:r>
            <a:r>
              <a:rPr lang="en-GB" sz="2000" dirty="0" smtClean="0">
                <a:solidFill>
                  <a:srgbClr val="FFC000"/>
                </a:solidFill>
              </a:rPr>
              <a:t>more performance-related success stories</a:t>
            </a:r>
          </a:p>
          <a:p>
            <a:pPr marL="654050" indent="-457200">
              <a:buFont typeface="+mj-lt"/>
              <a:buAutoNum type="arabicPeriod"/>
            </a:pPr>
            <a:r>
              <a:rPr lang="en-GB" sz="2000" dirty="0" smtClean="0"/>
              <a:t>Broaden </a:t>
            </a:r>
            <a:r>
              <a:rPr lang="en-GB" sz="2000" dirty="0" smtClean="0">
                <a:solidFill>
                  <a:srgbClr val="FFC000"/>
                </a:solidFill>
              </a:rPr>
              <a:t>leaders’ visibility</a:t>
            </a:r>
          </a:p>
          <a:p>
            <a:pPr marL="654050" indent="-457200">
              <a:buFont typeface="+mj-lt"/>
              <a:buAutoNum type="arabicPeriod"/>
            </a:pPr>
            <a:r>
              <a:rPr lang="en-GB" sz="2000" dirty="0" smtClean="0"/>
              <a:t>Continue to </a:t>
            </a:r>
            <a:r>
              <a:rPr lang="en-GB" sz="2000" dirty="0" smtClean="0">
                <a:solidFill>
                  <a:srgbClr val="FFC000"/>
                </a:solidFill>
              </a:rPr>
              <a:t>build the sustainability messages</a:t>
            </a:r>
          </a:p>
          <a:p>
            <a:pPr marL="654050" indent="-457200">
              <a:buFont typeface="+mj-lt"/>
              <a:buAutoNum type="arabicPeriod"/>
            </a:pPr>
            <a:r>
              <a:rPr lang="en-GB" sz="2000" dirty="0" smtClean="0"/>
              <a:t>Become more emotive – </a:t>
            </a:r>
            <a:r>
              <a:rPr lang="en-GB" sz="2000" dirty="0" smtClean="0">
                <a:solidFill>
                  <a:srgbClr val="FFC000"/>
                </a:solidFill>
              </a:rPr>
              <a:t>tell more stories to wider </a:t>
            </a:r>
            <a:r>
              <a:rPr lang="en-GB" sz="2000" dirty="0" err="1" smtClean="0">
                <a:solidFill>
                  <a:srgbClr val="FFC000"/>
                </a:solidFill>
              </a:rPr>
              <a:t>audiances</a:t>
            </a:r>
            <a:endParaRPr lang="en-GB" sz="2000" dirty="0" smtClean="0">
              <a:solidFill>
                <a:srgbClr val="FFC000"/>
              </a:solidFill>
            </a:endParaRPr>
          </a:p>
          <a:p>
            <a:pPr marL="654050" indent="-457200">
              <a:buFont typeface="+mj-lt"/>
              <a:buAutoNum type="arabicPeriod"/>
            </a:pPr>
            <a:r>
              <a:rPr lang="en-GB" sz="2000" dirty="0" smtClean="0"/>
              <a:t>Increase </a:t>
            </a:r>
            <a:r>
              <a:rPr lang="en-GB" sz="2000" dirty="0" smtClean="0">
                <a:solidFill>
                  <a:srgbClr val="FFC000"/>
                </a:solidFill>
              </a:rPr>
              <a:t>coordinated, collective communication</a:t>
            </a:r>
          </a:p>
          <a:p>
            <a:endParaRPr lang="en-GB" dirty="0"/>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22</a:t>
            </a:fld>
            <a:endParaRPr lang="en-US" altLang="fr-FR">
              <a:solidFill>
                <a:srgbClr val="FFFFFF"/>
              </a:solidFill>
            </a:endParaRPr>
          </a:p>
        </p:txBody>
      </p:sp>
    </p:spTree>
    <p:extLst>
      <p:ext uri="{BB962C8B-B14F-4D97-AF65-F5344CB8AC3E}">
        <p14:creationId xmlns:p14="http://schemas.microsoft.com/office/powerpoint/2010/main" val="621372081"/>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Thank you! </a:t>
            </a:r>
            <a:endParaRPr lang="en-GB" dirty="0">
              <a:solidFill>
                <a:srgbClr val="FFC000"/>
              </a:solidFill>
            </a:endParaRPr>
          </a:p>
        </p:txBody>
      </p:sp>
      <p:sp>
        <p:nvSpPr>
          <p:cNvPr id="3" name="Content Placeholder 2"/>
          <p:cNvSpPr>
            <a:spLocks noGrp="1"/>
          </p:cNvSpPr>
          <p:nvPr>
            <p:ph idx="1"/>
          </p:nvPr>
        </p:nvSpPr>
        <p:spPr/>
        <p:txBody>
          <a:bodyPr/>
          <a:lstStyle/>
          <a:p>
            <a:pPr marL="196850" indent="0" algn="ctr">
              <a:buNone/>
            </a:pPr>
            <a:endParaRPr lang="en-GB" dirty="0"/>
          </a:p>
        </p:txBody>
      </p:sp>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23</a:t>
            </a:fld>
            <a:endParaRPr lang="en-US" altLang="fr-FR">
              <a:solidFill>
                <a:srgbClr val="FFFFFF"/>
              </a:solidFill>
            </a:endParaRPr>
          </a:p>
        </p:txBody>
      </p:sp>
    </p:spTree>
    <p:extLst>
      <p:ext uri="{BB962C8B-B14F-4D97-AF65-F5344CB8AC3E}">
        <p14:creationId xmlns:p14="http://schemas.microsoft.com/office/powerpoint/2010/main" val="307050568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idx="4294967295"/>
          </p:nvPr>
        </p:nvSpPr>
        <p:spPr>
          <a:xfrm>
            <a:off x="892420" y="179395"/>
            <a:ext cx="7496004" cy="1377397"/>
          </a:xfrm>
        </p:spPr>
        <p:txBody>
          <a:bodyPr/>
          <a:lstStyle/>
          <a:p>
            <a:pPr eaLnBrk="1" hangingPunct="1"/>
            <a:r>
              <a:rPr lang="en-GB" altLang="en-US" sz="3000" b="1" dirty="0" smtClean="0">
                <a:latin typeface="+mn-lt"/>
              </a:rPr>
              <a:t>ICMIF’s 2015-2018 strategy focuses on </a:t>
            </a:r>
            <a:r>
              <a:rPr lang="en-GB" altLang="en-US" sz="3000" b="1" dirty="0" smtClean="0">
                <a:solidFill>
                  <a:srgbClr val="FFC000"/>
                </a:solidFill>
                <a:latin typeface="+mn-lt"/>
              </a:rPr>
              <a:t>increasing the sector’s </a:t>
            </a:r>
            <a:r>
              <a:rPr lang="en-GB" altLang="en-US" sz="3000" dirty="0">
                <a:solidFill>
                  <a:srgbClr val="FFC000"/>
                </a:solidFill>
                <a:latin typeface="+mn-lt"/>
              </a:rPr>
              <a:t>v</a:t>
            </a:r>
            <a:r>
              <a:rPr lang="en-GB" altLang="en-US" sz="3000" b="1" dirty="0" smtClean="0">
                <a:solidFill>
                  <a:srgbClr val="FFC000"/>
                </a:solidFill>
                <a:latin typeface="+mn-lt"/>
              </a:rPr>
              <a:t>isibility</a:t>
            </a:r>
            <a:r>
              <a:rPr lang="en-GB" altLang="en-US" sz="3000" b="1" dirty="0" smtClean="0">
                <a:latin typeface="+mn-lt"/>
              </a:rPr>
              <a:t> </a:t>
            </a:r>
          </a:p>
        </p:txBody>
      </p:sp>
      <p:sp>
        <p:nvSpPr>
          <p:cNvPr id="50179" name="Rectangle 5"/>
          <p:cNvSpPr>
            <a:spLocks noGrp="1" noChangeArrowheads="1"/>
          </p:cNvSpPr>
          <p:nvPr>
            <p:ph idx="4294967295"/>
          </p:nvPr>
        </p:nvSpPr>
        <p:spPr>
          <a:xfrm>
            <a:off x="878763" y="1772816"/>
            <a:ext cx="7359162" cy="4564062"/>
          </a:xfrm>
        </p:spPr>
        <p:txBody>
          <a:bodyPr/>
          <a:lstStyle/>
          <a:p>
            <a:pPr algn="ctr" eaLnBrk="1" hangingPunct="1">
              <a:lnSpc>
                <a:spcPct val="80000"/>
              </a:lnSpc>
              <a:buFontTx/>
              <a:buNone/>
            </a:pPr>
            <a:endParaRPr lang="en-GB" altLang="en-US" sz="1800" b="1" dirty="0" smtClean="0"/>
          </a:p>
          <a:p>
            <a:pPr marL="196850" indent="0">
              <a:buNone/>
            </a:pPr>
            <a:endParaRPr lang="en-GB" sz="1800" dirty="0" smtClean="0"/>
          </a:p>
          <a:p>
            <a:pPr>
              <a:buFont typeface="Wingdings" panose="05000000000000000000" pitchFamily="2" charset="2"/>
              <a:buChar char="ü"/>
            </a:pPr>
            <a:r>
              <a:rPr lang="en-GB" sz="1800" dirty="0" smtClean="0"/>
              <a:t>Raising </a:t>
            </a:r>
            <a:r>
              <a:rPr lang="en-GB" sz="1800" dirty="0"/>
              <a:t>the visibility of the sector</a:t>
            </a:r>
          </a:p>
          <a:p>
            <a:pPr>
              <a:buFont typeface="Wingdings" panose="05000000000000000000" pitchFamily="2" charset="2"/>
              <a:buChar char="ü"/>
            </a:pPr>
            <a:r>
              <a:rPr lang="en-GB" sz="1800" dirty="0"/>
              <a:t>Establishing a louder voice in </a:t>
            </a:r>
            <a:r>
              <a:rPr lang="en-GB" sz="1800" dirty="0" smtClean="0"/>
              <a:t>global conversations</a:t>
            </a:r>
          </a:p>
          <a:p>
            <a:pPr>
              <a:buFont typeface="Wingdings" panose="05000000000000000000" pitchFamily="2" charset="2"/>
              <a:buChar char="ü"/>
            </a:pPr>
            <a:r>
              <a:rPr lang="en-GB" sz="1800" dirty="0" smtClean="0"/>
              <a:t>Strengthening the sector’s association with strong financial performance</a:t>
            </a:r>
          </a:p>
          <a:p>
            <a:pPr>
              <a:buFont typeface="Wingdings" panose="05000000000000000000" pitchFamily="2" charset="2"/>
              <a:buChar char="ü"/>
            </a:pPr>
            <a:r>
              <a:rPr lang="en-GB" sz="1800" dirty="0" smtClean="0"/>
              <a:t>Increasing references made by external audiences about cooperative and mutual values</a:t>
            </a:r>
          </a:p>
          <a:p>
            <a:pPr>
              <a:buFont typeface="Wingdings" panose="05000000000000000000" pitchFamily="2" charset="2"/>
              <a:buChar char="ü"/>
            </a:pPr>
            <a:r>
              <a:rPr lang="en-GB" sz="1800" dirty="0" smtClean="0"/>
              <a:t>Increasing positive sentiment towards the sector </a:t>
            </a:r>
          </a:p>
          <a:p>
            <a:pPr>
              <a:buFont typeface="Wingdings" panose="05000000000000000000" pitchFamily="2" charset="2"/>
              <a:buChar char="ü"/>
            </a:pPr>
            <a:r>
              <a:rPr lang="en-GB" altLang="en-US" sz="1800" dirty="0" smtClean="0"/>
              <a:t>Building a g</a:t>
            </a:r>
            <a:r>
              <a:rPr lang="en-GB" altLang="en-US" sz="1800" b="1" dirty="0" smtClean="0"/>
              <a:t>reater profile </a:t>
            </a:r>
            <a:r>
              <a:rPr lang="en-GB" altLang="en-US" sz="1800" dirty="0" smtClean="0"/>
              <a:t>with</a:t>
            </a:r>
            <a:r>
              <a:rPr lang="en-GB" altLang="en-US" sz="1800" b="1" dirty="0" smtClean="0"/>
              <a:t> national government/policymakers</a:t>
            </a:r>
          </a:p>
          <a:p>
            <a:pPr eaLnBrk="1" hangingPunct="1">
              <a:lnSpc>
                <a:spcPct val="80000"/>
              </a:lnSpc>
              <a:buFont typeface="Wingdings" panose="05000000000000000000" pitchFamily="2" charset="2"/>
              <a:buChar char="ü"/>
            </a:pPr>
            <a:r>
              <a:rPr lang="en-GB" altLang="en-US" sz="1800" dirty="0" smtClean="0"/>
              <a:t>Identify, promote and</a:t>
            </a:r>
            <a:r>
              <a:rPr lang="en-GB" altLang="en-US" sz="1800" b="1" dirty="0" smtClean="0"/>
              <a:t> mobilise sector leaders to lead global conversations </a:t>
            </a:r>
          </a:p>
          <a:p>
            <a:pPr eaLnBrk="1" hangingPunct="1">
              <a:lnSpc>
                <a:spcPct val="80000"/>
              </a:lnSpc>
            </a:pPr>
            <a:endParaRPr lang="en-GB" altLang="en-US" sz="2000" b="1" dirty="0" smtClean="0"/>
          </a:p>
          <a:p>
            <a:pPr eaLnBrk="1" hangingPunct="1">
              <a:lnSpc>
                <a:spcPct val="80000"/>
              </a:lnSpc>
            </a:pPr>
            <a:endParaRPr lang="en-GB" altLang="en-US" sz="2000" b="1" dirty="0" smtClean="0"/>
          </a:p>
        </p:txBody>
      </p:sp>
    </p:spTree>
    <p:extLst>
      <p:ext uri="{BB962C8B-B14F-4D97-AF65-F5344CB8AC3E}">
        <p14:creationId xmlns:p14="http://schemas.microsoft.com/office/powerpoint/2010/main" val="231838306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334639" y="179395"/>
            <a:ext cx="882548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4200">
                <a:solidFill>
                  <a:srgbClr val="FFFFFF"/>
                </a:solidFill>
                <a:latin typeface="GillSans" pitchFamily="-32" charset="0"/>
                <a:ea typeface="ヒラギノ角ゴ ProN W3" charset="-128"/>
                <a:sym typeface="GillSans" pitchFamily="-32" charset="0"/>
              </a:defRPr>
            </a:lvl1pPr>
            <a:lvl2pPr marL="742950" indent="-285750" algn="ctr">
              <a:defRPr sz="4200">
                <a:solidFill>
                  <a:srgbClr val="FFFFFF"/>
                </a:solidFill>
                <a:latin typeface="GillSans" pitchFamily="-32" charset="0"/>
                <a:ea typeface="ヒラギノ角ゴ ProN W3" charset="-128"/>
                <a:sym typeface="GillSans" pitchFamily="-32" charset="0"/>
              </a:defRPr>
            </a:lvl2pPr>
            <a:lvl3pPr marL="1143000" indent="-228600" algn="ctr">
              <a:defRPr sz="4200">
                <a:solidFill>
                  <a:srgbClr val="FFFFFF"/>
                </a:solidFill>
                <a:latin typeface="GillSans" pitchFamily="-32" charset="0"/>
                <a:ea typeface="ヒラギノ角ゴ ProN W3" charset="-128"/>
                <a:sym typeface="GillSans" pitchFamily="-32" charset="0"/>
              </a:defRPr>
            </a:lvl3pPr>
            <a:lvl4pPr marL="1600200" indent="-228600" algn="ctr">
              <a:defRPr sz="4200">
                <a:solidFill>
                  <a:srgbClr val="FFFFFF"/>
                </a:solidFill>
                <a:latin typeface="GillSans" pitchFamily="-32" charset="0"/>
                <a:ea typeface="ヒラギノ角ゴ ProN W3" charset="-128"/>
                <a:sym typeface="GillSans" pitchFamily="-32" charset="0"/>
              </a:defRPr>
            </a:lvl4pPr>
            <a:lvl5pPr marL="2057400" indent="-228600" algn="ctr">
              <a:defRPr sz="4200">
                <a:solidFill>
                  <a:srgbClr val="FFFFFF"/>
                </a:solidFill>
                <a:latin typeface="GillSans" pitchFamily="-32" charset="0"/>
                <a:ea typeface="ヒラギノ角ゴ ProN W3" charset="-128"/>
                <a:sym typeface="GillSans" pitchFamily="-32" charset="0"/>
              </a:defRPr>
            </a:lvl5pPr>
            <a:lvl6pPr marL="25146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6pPr>
            <a:lvl7pPr marL="29718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7pPr>
            <a:lvl8pPr marL="34290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8pPr>
            <a:lvl9pPr marL="3886200" indent="-228600" algn="ctr" eaLnBrk="0" fontAlgn="base" hangingPunct="0">
              <a:spcBef>
                <a:spcPct val="0"/>
              </a:spcBef>
              <a:spcAft>
                <a:spcPct val="0"/>
              </a:spcAft>
              <a:defRPr sz="4200">
                <a:solidFill>
                  <a:srgbClr val="FFFFFF"/>
                </a:solidFill>
                <a:latin typeface="GillSans" pitchFamily="-32" charset="0"/>
                <a:ea typeface="ヒラギノ角ゴ ProN W3" charset="-128"/>
                <a:sym typeface="GillSans" pitchFamily="-32" charset="0"/>
              </a:defRPr>
            </a:lvl9pPr>
          </a:lstStyle>
          <a:p>
            <a:pPr>
              <a:defRPr/>
            </a:pPr>
            <a:r>
              <a:rPr lang="en-US" altLang="en-US" sz="3000" b="1" i="1" kern="0" dirty="0">
                <a:latin typeface="Georgia"/>
              </a:rPr>
              <a:t>The global </a:t>
            </a:r>
            <a:r>
              <a:rPr lang="en-US" altLang="en-US" sz="3000" b="1" i="1" kern="0" dirty="0" smtClean="0">
                <a:latin typeface="Georgia"/>
              </a:rPr>
              <a:t>reputation report 2016</a:t>
            </a:r>
          </a:p>
          <a:p>
            <a:pPr>
              <a:defRPr/>
            </a:pPr>
            <a:r>
              <a:rPr lang="en-US" altLang="en-US" sz="3000" b="1" i="1" kern="0" dirty="0" smtClean="0">
                <a:latin typeface="Georgia"/>
              </a:rPr>
              <a:t> </a:t>
            </a:r>
            <a:endParaRPr lang="en-US" altLang="en-US" sz="3000" b="1" i="1" kern="0" dirty="0">
              <a:latin typeface="Georgia"/>
            </a:endParaRPr>
          </a:p>
        </p:txBody>
      </p:sp>
      <p:pic>
        <p:nvPicPr>
          <p:cNvPr id="5" name="Picture 4"/>
          <p:cNvPicPr>
            <a:picLocks noChangeAspect="1"/>
          </p:cNvPicPr>
          <p:nvPr/>
        </p:nvPicPr>
        <p:blipFill>
          <a:blip r:embed="rId3"/>
          <a:stretch>
            <a:fillRect/>
          </a:stretch>
        </p:blipFill>
        <p:spPr>
          <a:xfrm>
            <a:off x="4546575" y="3416297"/>
            <a:ext cx="50850" cy="25406"/>
          </a:xfrm>
          <a:prstGeom prst="rect">
            <a:avLst/>
          </a:prstGeom>
        </p:spPr>
      </p:pic>
      <p:pic>
        <p:nvPicPr>
          <p:cNvPr id="6" name="Picture 5"/>
          <p:cNvPicPr>
            <a:picLocks noChangeAspect="1"/>
          </p:cNvPicPr>
          <p:nvPr/>
        </p:nvPicPr>
        <p:blipFill>
          <a:blip r:embed="rId4"/>
          <a:stretch>
            <a:fillRect/>
          </a:stretch>
        </p:blipFill>
        <p:spPr>
          <a:xfrm>
            <a:off x="1259632" y="1772816"/>
            <a:ext cx="2601353" cy="3659731"/>
          </a:xfrm>
          <a:prstGeom prst="rect">
            <a:avLst/>
          </a:prstGeom>
        </p:spPr>
      </p:pic>
      <p:sp>
        <p:nvSpPr>
          <p:cNvPr id="11" name="Content Placeholder 10"/>
          <p:cNvSpPr>
            <a:spLocks noGrp="1"/>
          </p:cNvSpPr>
          <p:nvPr>
            <p:ph sz="half" idx="2"/>
          </p:nvPr>
        </p:nvSpPr>
        <p:spPr/>
        <p:txBody>
          <a:bodyPr/>
          <a:lstStyle/>
          <a:p>
            <a:pPr>
              <a:buFont typeface="Wingdings" panose="05000000000000000000" pitchFamily="2" charset="2"/>
              <a:buChar char="ü"/>
            </a:pPr>
            <a:endParaRPr lang="en-US" altLang="en-US" sz="2400" i="1" dirty="0" smtClean="0"/>
          </a:p>
          <a:p>
            <a:pPr>
              <a:buFont typeface="Wingdings" panose="05000000000000000000" pitchFamily="2" charset="2"/>
              <a:buChar char="ü"/>
            </a:pPr>
            <a:endParaRPr lang="en-US" altLang="en-US" sz="2400" i="1" dirty="0"/>
          </a:p>
          <a:p>
            <a:pPr>
              <a:buFont typeface="Wingdings" panose="05000000000000000000" pitchFamily="2" charset="2"/>
              <a:buChar char="ü"/>
            </a:pPr>
            <a:r>
              <a:rPr lang="en-US" altLang="en-US" sz="2400" i="1" dirty="0" smtClean="0"/>
              <a:t>Measures </a:t>
            </a:r>
            <a:r>
              <a:rPr lang="en-US" altLang="en-US" sz="2400" i="1" dirty="0"/>
              <a:t>the progress ICMIF has made since implementing the 2015-2018 </a:t>
            </a:r>
            <a:r>
              <a:rPr lang="en-US" altLang="en-US" sz="2400" i="1" dirty="0" smtClean="0"/>
              <a:t>strategy</a:t>
            </a:r>
          </a:p>
          <a:p>
            <a:pPr>
              <a:buFont typeface="Wingdings" panose="05000000000000000000" pitchFamily="2" charset="2"/>
              <a:buChar char="ü"/>
            </a:pPr>
            <a:r>
              <a:rPr lang="en-US" altLang="en-US" sz="2400" i="1" dirty="0" smtClean="0"/>
              <a:t>Reflects on why reputation categories might have moved</a:t>
            </a:r>
          </a:p>
          <a:p>
            <a:endParaRPr lang="en-US" altLang="en-US" sz="2400" i="1" dirty="0" smtClean="0"/>
          </a:p>
          <a:p>
            <a:endParaRPr lang="en-GB" dirty="0"/>
          </a:p>
        </p:txBody>
      </p:sp>
    </p:spTree>
    <p:extLst>
      <p:ext uri="{BB962C8B-B14F-4D97-AF65-F5344CB8AC3E}">
        <p14:creationId xmlns:p14="http://schemas.microsoft.com/office/powerpoint/2010/main" val="114811084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E9BEAFA-18DA-4018-8A93-DBDC80B089E4}" type="slidenum">
              <a:rPr lang="en-US" altLang="fr-FR" smtClean="0">
                <a:solidFill>
                  <a:srgbClr val="FFFFFF"/>
                </a:solidFill>
              </a:rPr>
              <a:pPr/>
              <a:t>5</a:t>
            </a:fld>
            <a:endParaRPr lang="en-US" altLang="fr-FR">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2348880"/>
            <a:ext cx="6486525" cy="3381375"/>
          </a:xfrm>
          <a:prstGeom prst="rect">
            <a:avLst/>
          </a:prstGeom>
        </p:spPr>
      </p:pic>
      <p:sp>
        <p:nvSpPr>
          <p:cNvPr id="4" name="TextBox 3"/>
          <p:cNvSpPr txBox="1"/>
          <p:nvPr/>
        </p:nvSpPr>
        <p:spPr>
          <a:xfrm>
            <a:off x="251520" y="260648"/>
            <a:ext cx="8784976" cy="830997"/>
          </a:xfrm>
          <a:prstGeom prst="rect">
            <a:avLst/>
          </a:prstGeom>
          <a:noFill/>
        </p:spPr>
        <p:txBody>
          <a:bodyPr wrap="square" rtlCol="0">
            <a:spAutoFit/>
          </a:bodyPr>
          <a:lstStyle/>
          <a:p>
            <a:r>
              <a:rPr lang="en-GB" sz="2400" b="1" i="1" dirty="0" smtClean="0"/>
              <a:t>Priority one: Increasing the overall </a:t>
            </a:r>
            <a:r>
              <a:rPr lang="en-GB" sz="2400" b="1" i="1" dirty="0" smtClean="0">
                <a:solidFill>
                  <a:srgbClr val="FFC000"/>
                </a:solidFill>
              </a:rPr>
              <a:t>visibility of the global cooperative and mutual insurance sector </a:t>
            </a:r>
            <a:endParaRPr lang="en-GB" sz="2400" b="1" i="1" dirty="0">
              <a:solidFill>
                <a:srgbClr val="FFC000"/>
              </a:solidFill>
            </a:endParaRPr>
          </a:p>
        </p:txBody>
      </p:sp>
    </p:spTree>
    <p:extLst>
      <p:ext uri="{BB962C8B-B14F-4D97-AF65-F5344CB8AC3E}">
        <p14:creationId xmlns:p14="http://schemas.microsoft.com/office/powerpoint/2010/main" val="439748192"/>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E9BEAFA-18DA-4018-8A93-DBDC80B089E4}" type="slidenum">
              <a:rPr lang="en-US" altLang="fr-FR" smtClean="0">
                <a:solidFill>
                  <a:srgbClr val="FFFFFF"/>
                </a:solidFill>
              </a:rPr>
              <a:pPr/>
              <a:t>6</a:t>
            </a:fld>
            <a:endParaRPr lang="en-US" altLang="fr-FR">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62" y="1340768"/>
            <a:ext cx="8753475" cy="4686300"/>
          </a:xfrm>
          <a:prstGeom prst="rect">
            <a:avLst/>
          </a:prstGeom>
        </p:spPr>
      </p:pic>
      <p:sp>
        <p:nvSpPr>
          <p:cNvPr id="4" name="TextBox 3"/>
          <p:cNvSpPr txBox="1"/>
          <p:nvPr/>
        </p:nvSpPr>
        <p:spPr>
          <a:xfrm>
            <a:off x="195263" y="348326"/>
            <a:ext cx="8753474" cy="830997"/>
          </a:xfrm>
          <a:prstGeom prst="rect">
            <a:avLst/>
          </a:prstGeom>
          <a:noFill/>
        </p:spPr>
        <p:txBody>
          <a:bodyPr wrap="square" rtlCol="0">
            <a:spAutoFit/>
          </a:bodyPr>
          <a:lstStyle/>
          <a:p>
            <a:r>
              <a:rPr lang="en-GB" sz="2400" b="1" i="1" dirty="0" smtClean="0"/>
              <a:t>Priority two: Increasing the sector’s share of </a:t>
            </a:r>
            <a:r>
              <a:rPr lang="en-GB" sz="2400" b="1" i="1" dirty="0" smtClean="0">
                <a:solidFill>
                  <a:srgbClr val="FFC000"/>
                </a:solidFill>
              </a:rPr>
              <a:t>insurance conversation</a:t>
            </a:r>
            <a:endParaRPr lang="en-GB" sz="2400" b="1" i="1" dirty="0">
              <a:solidFill>
                <a:srgbClr val="FFC000"/>
              </a:solidFill>
            </a:endParaRPr>
          </a:p>
        </p:txBody>
      </p:sp>
    </p:spTree>
    <p:extLst>
      <p:ext uri="{BB962C8B-B14F-4D97-AF65-F5344CB8AC3E}">
        <p14:creationId xmlns:p14="http://schemas.microsoft.com/office/powerpoint/2010/main" val="283700615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800" dirty="0" smtClean="0"/>
              <a:t>ICMIF’s activity 2012-15</a:t>
            </a:r>
            <a:endParaRPr lang="en-GB" sz="2800" dirty="0"/>
          </a:p>
        </p:txBody>
      </p:sp>
      <p:sp>
        <p:nvSpPr>
          <p:cNvPr id="5" name="Content Placeholder 4"/>
          <p:cNvSpPr>
            <a:spLocks noGrp="1"/>
          </p:cNvSpPr>
          <p:nvPr>
            <p:ph sz="half" idx="1"/>
          </p:nvPr>
        </p:nvSpPr>
        <p:spPr/>
        <p:txBody>
          <a:bodyPr/>
          <a:lstStyle/>
          <a:p>
            <a:pPr marL="196850" indent="0">
              <a:buNone/>
            </a:pPr>
            <a:r>
              <a:rPr lang="en-GB" dirty="0">
                <a:solidFill>
                  <a:srgbClr val="FFC000"/>
                </a:solidFill>
              </a:rPr>
              <a:t>C</a:t>
            </a:r>
            <a:r>
              <a:rPr lang="en-GB" dirty="0" smtClean="0">
                <a:solidFill>
                  <a:srgbClr val="FFC000"/>
                </a:solidFill>
              </a:rPr>
              <a:t>ommunications channels</a:t>
            </a:r>
            <a:endParaRPr lang="en-GB" dirty="0">
              <a:solidFill>
                <a:srgbClr val="FFC000"/>
              </a:solidFill>
            </a:endParaRPr>
          </a:p>
          <a:p>
            <a:r>
              <a:rPr lang="en-GB" sz="2400" dirty="0" smtClean="0"/>
              <a:t>Increased volume of press releases</a:t>
            </a:r>
          </a:p>
          <a:p>
            <a:r>
              <a:rPr lang="en-GB" sz="2400" dirty="0" smtClean="0"/>
              <a:t>Increased volume of features</a:t>
            </a:r>
          </a:p>
          <a:p>
            <a:r>
              <a:rPr lang="en-GB" sz="2400" dirty="0" smtClean="0"/>
              <a:t>Increased Twitter and LinkedIn activity</a:t>
            </a:r>
          </a:p>
          <a:p>
            <a:pPr marL="196850" indent="0">
              <a:buNone/>
            </a:pPr>
            <a:endParaRPr lang="en-GB" dirty="0"/>
          </a:p>
        </p:txBody>
      </p:sp>
      <p:sp>
        <p:nvSpPr>
          <p:cNvPr id="6" name="Content Placeholder 5"/>
          <p:cNvSpPr>
            <a:spLocks noGrp="1"/>
          </p:cNvSpPr>
          <p:nvPr>
            <p:ph sz="half" idx="2"/>
          </p:nvPr>
        </p:nvSpPr>
        <p:spPr>
          <a:xfrm>
            <a:off x="4642339" y="1196752"/>
            <a:ext cx="3609243" cy="4564062"/>
          </a:xfrm>
        </p:spPr>
        <p:txBody>
          <a:bodyPr/>
          <a:lstStyle/>
          <a:p>
            <a:pPr marL="196850" indent="0">
              <a:buNone/>
            </a:pPr>
            <a:r>
              <a:rPr lang="en-GB" dirty="0">
                <a:solidFill>
                  <a:srgbClr val="FFC000"/>
                </a:solidFill>
              </a:rPr>
              <a:t>E</a:t>
            </a:r>
            <a:r>
              <a:rPr lang="en-GB" dirty="0" smtClean="0">
                <a:solidFill>
                  <a:srgbClr val="FFC000"/>
                </a:solidFill>
              </a:rPr>
              <a:t>ngagement with global forums</a:t>
            </a:r>
          </a:p>
          <a:p>
            <a:r>
              <a:rPr lang="en-GB" sz="2400" dirty="0" smtClean="0"/>
              <a:t>United Nations</a:t>
            </a:r>
          </a:p>
          <a:p>
            <a:r>
              <a:rPr lang="en-GB" sz="2400" dirty="0" smtClean="0"/>
              <a:t>World Bank</a:t>
            </a:r>
          </a:p>
          <a:p>
            <a:r>
              <a:rPr lang="en-GB" sz="2400" dirty="0" smtClean="0"/>
              <a:t>B20 Working Groups</a:t>
            </a:r>
          </a:p>
          <a:p>
            <a:r>
              <a:rPr lang="en-GB" sz="2400" dirty="0" smtClean="0"/>
              <a:t>Insurance Development Foru</a:t>
            </a:r>
            <a:r>
              <a:rPr lang="en-GB" sz="2400" dirty="0"/>
              <a:t>m</a:t>
            </a:r>
          </a:p>
        </p:txBody>
      </p:sp>
      <p:sp>
        <p:nvSpPr>
          <p:cNvPr id="2" name="Slide Number Placeholder 1"/>
          <p:cNvSpPr>
            <a:spLocks noGrp="1"/>
          </p:cNvSpPr>
          <p:nvPr>
            <p:ph type="sldNum" sz="quarter" idx="10"/>
          </p:nvPr>
        </p:nvSpPr>
        <p:spPr/>
        <p:txBody>
          <a:bodyPr/>
          <a:lstStyle/>
          <a:p>
            <a:fld id="{7E9BEAFA-18DA-4018-8A93-DBDC80B089E4}" type="slidenum">
              <a:rPr lang="en-US" altLang="fr-FR" smtClean="0">
                <a:solidFill>
                  <a:srgbClr val="FFFFFF"/>
                </a:solidFill>
              </a:rPr>
              <a:pPr/>
              <a:t>7</a:t>
            </a:fld>
            <a:endParaRPr lang="en-US" altLang="fr-FR">
              <a:solidFill>
                <a:srgbClr val="FFFFFF"/>
              </a:solidFill>
            </a:endParaRPr>
          </a:p>
        </p:txBody>
      </p:sp>
    </p:spTree>
    <p:extLst>
      <p:ext uri="{BB962C8B-B14F-4D97-AF65-F5344CB8AC3E}">
        <p14:creationId xmlns:p14="http://schemas.microsoft.com/office/powerpoint/2010/main" val="4199981168"/>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E9BEAFA-18DA-4018-8A93-DBDC80B089E4}" type="slidenum">
              <a:rPr lang="en-US" altLang="fr-FR" smtClean="0">
                <a:solidFill>
                  <a:srgbClr val="FFFFFF"/>
                </a:solidFill>
              </a:rPr>
              <a:pPr/>
              <a:t>8</a:t>
            </a:fld>
            <a:endParaRPr lang="en-US" altLang="fr-FR">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953" y="1700808"/>
            <a:ext cx="8743950" cy="4476750"/>
          </a:xfrm>
          <a:prstGeom prst="rect">
            <a:avLst/>
          </a:prstGeom>
        </p:spPr>
      </p:pic>
      <p:sp>
        <p:nvSpPr>
          <p:cNvPr id="4" name="TextBox 3"/>
          <p:cNvSpPr txBox="1"/>
          <p:nvPr/>
        </p:nvSpPr>
        <p:spPr>
          <a:xfrm>
            <a:off x="200025" y="188640"/>
            <a:ext cx="8943975" cy="830997"/>
          </a:xfrm>
          <a:prstGeom prst="rect">
            <a:avLst/>
          </a:prstGeom>
          <a:noFill/>
        </p:spPr>
        <p:txBody>
          <a:bodyPr wrap="square" rtlCol="0">
            <a:spAutoFit/>
          </a:bodyPr>
          <a:lstStyle/>
          <a:p>
            <a:r>
              <a:rPr lang="en-GB" sz="2400" b="1" i="1" dirty="0"/>
              <a:t>Priority three: Being recognized and understood for our</a:t>
            </a:r>
            <a:r>
              <a:rPr lang="en-GB" sz="2400" b="1" i="1" dirty="0">
                <a:solidFill>
                  <a:srgbClr val="FFC000"/>
                </a:solidFill>
              </a:rPr>
              <a:t> cooperative and mutual difference</a:t>
            </a:r>
          </a:p>
        </p:txBody>
      </p:sp>
    </p:spTree>
    <p:extLst>
      <p:ext uri="{BB962C8B-B14F-4D97-AF65-F5344CB8AC3E}">
        <p14:creationId xmlns:p14="http://schemas.microsoft.com/office/powerpoint/2010/main" val="113077538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9395"/>
            <a:ext cx="8856984" cy="865187"/>
          </a:xfrm>
        </p:spPr>
        <p:txBody>
          <a:bodyPr/>
          <a:lstStyle/>
          <a:p>
            <a:r>
              <a:rPr lang="en-GB" sz="2400" dirty="0" smtClean="0">
                <a:latin typeface="+mn-lt"/>
              </a:rPr>
              <a:t/>
            </a:r>
            <a:br>
              <a:rPr lang="en-GB" sz="2400" dirty="0" smtClean="0">
                <a:latin typeface="+mn-lt"/>
              </a:rPr>
            </a:br>
            <a:r>
              <a:rPr lang="en-GB" sz="2400" dirty="0" smtClean="0">
                <a:latin typeface="+mn-lt"/>
              </a:rPr>
              <a:t>Priority </a:t>
            </a:r>
            <a:r>
              <a:rPr lang="en-GB" sz="2400" dirty="0">
                <a:latin typeface="+mn-lt"/>
              </a:rPr>
              <a:t>three: Being recognized and </a:t>
            </a:r>
            <a:r>
              <a:rPr lang="en-GB" sz="2400" dirty="0" smtClean="0">
                <a:latin typeface="+mn-lt"/>
              </a:rPr>
              <a:t>understood for </a:t>
            </a:r>
            <a:r>
              <a:rPr lang="en-GB" sz="2400" dirty="0">
                <a:latin typeface="+mn-lt"/>
              </a:rPr>
              <a:t>our </a:t>
            </a:r>
            <a:r>
              <a:rPr lang="en-GB" sz="2400" dirty="0" smtClean="0">
                <a:solidFill>
                  <a:srgbClr val="FFC000"/>
                </a:solidFill>
                <a:latin typeface="+mn-lt"/>
              </a:rPr>
              <a:t>cooperative </a:t>
            </a:r>
            <a:r>
              <a:rPr lang="en-GB" sz="2400" dirty="0">
                <a:solidFill>
                  <a:srgbClr val="FFC000"/>
                </a:solidFill>
                <a:latin typeface="+mn-lt"/>
              </a:rPr>
              <a:t>and mutual difference</a:t>
            </a:r>
            <a:r>
              <a:rPr lang="en-GB" sz="2000" dirty="0"/>
              <a:t/>
            </a:r>
            <a:br>
              <a:rPr lang="en-GB" sz="2000" dirty="0"/>
            </a:br>
            <a:endParaRPr lang="en-GB" sz="20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1600" y="1988840"/>
            <a:ext cx="7359650" cy="4100179"/>
          </a:xfrm>
        </p:spPr>
      </p:pic>
      <p:sp>
        <p:nvSpPr>
          <p:cNvPr id="4" name="Slide Number Placeholder 3"/>
          <p:cNvSpPr>
            <a:spLocks noGrp="1"/>
          </p:cNvSpPr>
          <p:nvPr>
            <p:ph type="sldNum" sz="quarter" idx="10"/>
          </p:nvPr>
        </p:nvSpPr>
        <p:spPr/>
        <p:txBody>
          <a:bodyPr/>
          <a:lstStyle/>
          <a:p>
            <a:fld id="{4BC07F71-6E1C-47F0-85CC-79C309ED0895}" type="slidenum">
              <a:rPr lang="en-US" altLang="fr-FR" smtClean="0">
                <a:solidFill>
                  <a:srgbClr val="FFFFFF"/>
                </a:solidFill>
              </a:rPr>
              <a:pPr/>
              <a:t>9</a:t>
            </a:fld>
            <a:endParaRPr lang="en-US" altLang="fr-FR">
              <a:solidFill>
                <a:srgbClr val="FFFFFF"/>
              </a:solidFill>
            </a:endParaRPr>
          </a:p>
        </p:txBody>
      </p:sp>
    </p:spTree>
    <p:extLst>
      <p:ext uri="{BB962C8B-B14F-4D97-AF65-F5344CB8AC3E}">
        <p14:creationId xmlns:p14="http://schemas.microsoft.com/office/powerpoint/2010/main" val="4281750973"/>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8_Title &amp; Bullets">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a:majorFont>
        <a:latin typeface="Georgia"/>
        <a:ea typeface="ヒラギノ明朝 ProN W6"/>
        <a:cs typeface="ヒラギノ明朝 ProN W6"/>
      </a:majorFont>
      <a:minorFont>
        <a:latin typeface="Georgia"/>
        <a:ea typeface="ヒラギノ明朝 ProN W6"/>
        <a:cs typeface="ヒラギノ明朝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Sans" charset="0"/>
            <a:ea typeface="ヒラギノ角ゴ ProN W3" charset="0"/>
            <a:cs typeface="ヒラギノ角ゴ ProN W3" charset="0"/>
            <a:sym typeface="Gill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GillSans" charset="0"/>
            <a:ea typeface="ヒラギノ角ゴ ProN W3" charset="0"/>
            <a:cs typeface="ヒラギノ角ゴ ProN W3" charset="0"/>
            <a:sym typeface="Gill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20759</TotalTime>
  <Words>2782</Words>
  <Application>Microsoft Office PowerPoint</Application>
  <PresentationFormat>On-screen Show (4:3)</PresentationFormat>
  <Paragraphs>209</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MS PGothic</vt:lpstr>
      <vt:lpstr>Arial</vt:lpstr>
      <vt:lpstr>Calibri</vt:lpstr>
      <vt:lpstr>Georgia</vt:lpstr>
      <vt:lpstr>GillSans</vt:lpstr>
      <vt:lpstr>Wingdings</vt:lpstr>
      <vt:lpstr>ヒラギノ明朝 ProN W6</vt:lpstr>
      <vt:lpstr>ヒラギノ角ゴ ProN W3</vt:lpstr>
      <vt:lpstr>8_Title &amp; Bullets</vt:lpstr>
      <vt:lpstr>PowerPoint Presentation</vt:lpstr>
      <vt:lpstr>In 2012 ICMIF commissioned the world’s first reputation study for our sector…</vt:lpstr>
      <vt:lpstr>ICMIF’s 2015-2018 strategy focuses on increasing the sector’s visibility </vt:lpstr>
      <vt:lpstr>PowerPoint Presentation</vt:lpstr>
      <vt:lpstr>PowerPoint Presentation</vt:lpstr>
      <vt:lpstr>PowerPoint Presentation</vt:lpstr>
      <vt:lpstr>ICMIF’s activity 2012-15</vt:lpstr>
      <vt:lpstr>PowerPoint Presentation</vt:lpstr>
      <vt:lpstr> Priority three: Being recognized and understood for our cooperative and mutual difference </vt:lpstr>
      <vt:lpstr>ICMIF’s activity 2012-15</vt:lpstr>
      <vt:lpstr>Priority four: External commentators  are reflecting our values</vt:lpstr>
      <vt:lpstr>ICMIF’s activity 2012-15</vt:lpstr>
      <vt:lpstr>Priority five: Creating positive sentiment  towards our sector</vt:lpstr>
      <vt:lpstr>ICMIF’s activity 2012-15</vt:lpstr>
      <vt:lpstr>Priority six: Communicating the sector’s  financial strength </vt:lpstr>
      <vt:lpstr>Priority seven: The most visible cooperative and mutual insurers are those that are performing most positively in financial terms</vt:lpstr>
      <vt:lpstr>ICMIF’s activity 2012-15</vt:lpstr>
      <vt:lpstr>Priority eight: Being associated with strong leadership and leaders</vt:lpstr>
      <vt:lpstr>Priority nine: Growing the sector’s profile among key reputation influencers, globally</vt:lpstr>
      <vt:lpstr>Priority ten: Being well represented in conversations about key global topics for insurance</vt:lpstr>
      <vt:lpstr>ICMIF’s activity 2012-15</vt:lpstr>
      <vt:lpstr>Concluding comments</vt:lpstr>
      <vt:lpstr>    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CEO Report</dc:title>
  <dc:creator>Shaun Tarbuck</dc:creator>
  <cp:lastModifiedBy>Liz Green</cp:lastModifiedBy>
  <cp:revision>146</cp:revision>
  <cp:lastPrinted>2017-06-16T11:20:59Z</cp:lastPrinted>
  <dcterms:created xsi:type="dcterms:W3CDTF">2015-10-04T22:43:33Z</dcterms:created>
  <dcterms:modified xsi:type="dcterms:W3CDTF">2017-06-16T12:36:20Z</dcterms:modified>
</cp:coreProperties>
</file>